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3" r:id="rId10"/>
    <p:sldId id="265" r:id="rId11"/>
    <p:sldId id="275" r:id="rId12"/>
    <p:sldId id="277" r:id="rId13"/>
    <p:sldId id="278" r:id="rId14"/>
    <p:sldId id="26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8" r:id="rId23"/>
    <p:sldId id="286" r:id="rId24"/>
    <p:sldId id="270" r:id="rId25"/>
    <p:sldId id="269" r:id="rId26"/>
    <p:sldId id="271" r:id="rId27"/>
    <p:sldId id="272" r:id="rId28"/>
    <p:sldId id="273" r:id="rId29"/>
    <p:sldId id="274" r:id="rId30"/>
  </p:sldIdLst>
  <p:sldSz cx="9144000" cy="6858000" type="screen4x3"/>
  <p:notesSz cx="7077075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630"/>
          </a:xfrm>
          <a:prstGeom prst="rect">
            <a:avLst/>
          </a:prstGeom>
        </p:spPr>
        <p:txBody>
          <a:bodyPr vert="horz" lIns="93991" tIns="46996" rIns="93991" bIns="469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630"/>
          </a:xfrm>
          <a:prstGeom prst="rect">
            <a:avLst/>
          </a:prstGeom>
        </p:spPr>
        <p:txBody>
          <a:bodyPr vert="horz" lIns="93991" tIns="46996" rIns="93991" bIns="46996" rtlCol="0"/>
          <a:lstStyle>
            <a:lvl1pPr algn="r">
              <a:defRPr sz="1200"/>
            </a:lvl1pPr>
          </a:lstStyle>
          <a:p>
            <a:fld id="{413F5087-864D-4DDC-B5CB-CD836B697E3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91" tIns="46996" rIns="93991" bIns="469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1985"/>
            <a:ext cx="5661660" cy="4217670"/>
          </a:xfrm>
          <a:prstGeom prst="rect">
            <a:avLst/>
          </a:prstGeom>
        </p:spPr>
        <p:txBody>
          <a:bodyPr vert="horz" lIns="93991" tIns="46996" rIns="93991" bIns="469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66733" cy="468630"/>
          </a:xfrm>
          <a:prstGeom prst="rect">
            <a:avLst/>
          </a:prstGeom>
        </p:spPr>
        <p:txBody>
          <a:bodyPr vert="horz" lIns="93991" tIns="46996" rIns="93991" bIns="469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02343"/>
            <a:ext cx="3066733" cy="468630"/>
          </a:xfrm>
          <a:prstGeom prst="rect">
            <a:avLst/>
          </a:prstGeom>
        </p:spPr>
        <p:txBody>
          <a:bodyPr vert="horz" lIns="93991" tIns="46996" rIns="93991" bIns="46996" rtlCol="0" anchor="b"/>
          <a:lstStyle>
            <a:lvl1pPr algn="r">
              <a:defRPr sz="1200"/>
            </a:lvl1pPr>
          </a:lstStyle>
          <a:p>
            <a:fld id="{68F233E8-0489-4CDF-A40D-8308209B7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1b. Background extinction</a:t>
            </a:r>
            <a:r>
              <a:rPr lang="en-US" baseline="0" dirty="0" smtClean="0"/>
              <a:t> rate—1 species per million every year unless a catastrophe.  We have identified 2 million species.  The estimated current extinction rate is 10,000 per year or 5,000 the normal extinction rate.</a:t>
            </a:r>
          </a:p>
          <a:p>
            <a:pPr marL="234978" indent="-234978">
              <a:buAutoNum type="arabicPeriod" startAt="2"/>
            </a:pPr>
            <a:r>
              <a:rPr lang="en-US" baseline="0" dirty="0" smtClean="0"/>
              <a:t>Food production has grown steadily since the 1950’s, but per capita it has not. </a:t>
            </a:r>
          </a:p>
          <a:p>
            <a:pPr marL="234978" indent="-234978">
              <a:buAutoNum type="arabicPeriod" startAt="2"/>
            </a:pPr>
            <a:r>
              <a:rPr lang="en-US" baseline="0" dirty="0" smtClean="0"/>
              <a:t>Is it anthropogenic?  Is it because of humans</a:t>
            </a:r>
          </a:p>
          <a:p>
            <a:pPr marL="234978" indent="-234978">
              <a:buAutoNum type="arabicPeriod" startAt="2"/>
            </a:pPr>
            <a:r>
              <a:rPr lang="en-US" baseline="0" dirty="0" smtClean="0"/>
              <a:t>Human population is expected to be 8.1 to 9.6 billion in 2050 and stabilize between 6.8 to 10.5 billion by 2100</a:t>
            </a:r>
          </a:p>
          <a:p>
            <a:pPr marL="234978" indent="-234978">
              <a:buAutoNum type="arabicPeriod" startAt="2"/>
            </a:pPr>
            <a:r>
              <a:rPr lang="en-US" baseline="0" dirty="0" smtClean="0"/>
              <a:t>Nonrenewable resource examples: coal, oil, natural gas.  People in developed countries consume 85% of worlds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3E8-0489-4CDF-A40D-8308209B70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different</a:t>
            </a:r>
            <a:r>
              <a:rPr lang="en-US" baseline="0" dirty="0" smtClean="0"/>
              <a:t> levels of a system?  cell up to earth.  We will primarily be looking at the larger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233E8-0489-4CDF-A40D-8308209B70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2F07-1145-4665-A0A2-5CDA57CF1B2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B57D-EF6E-4A26-BDCE-6751EC5CA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1:</a:t>
            </a:r>
            <a:br>
              <a:rPr lang="en-US" dirty="0" smtClean="0"/>
            </a:br>
            <a:r>
              <a:rPr lang="en-US" dirty="0" smtClean="0"/>
              <a:t>Studying the State of Our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Sustainability</a:t>
            </a:r>
            <a:endParaRPr lang="en-US" b="1" i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Living in a way so that crucial human activities could continue indefinitely.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Were your fishing practices sustainable?</a:t>
            </a:r>
          </a:p>
          <a:p>
            <a:r>
              <a:rPr lang="en-US" dirty="0" smtClean="0"/>
              <a:t>Sustainable requirements include:	</a:t>
            </a:r>
          </a:p>
          <a:p>
            <a:pPr marL="457200" lvl="1" indent="0">
              <a:buNone/>
            </a:pPr>
            <a:r>
              <a:rPr lang="en-US" dirty="0" smtClean="0"/>
              <a:t>-</a:t>
            </a:r>
          </a:p>
          <a:p>
            <a:pPr marL="457200" lvl="1" indent="0">
              <a:buNone/>
            </a:pPr>
            <a:r>
              <a:rPr lang="en-US" dirty="0" smtClean="0"/>
              <a:t>-</a:t>
            </a:r>
          </a:p>
          <a:p>
            <a:pPr marL="457200" lvl="1" indent="0">
              <a:buNone/>
            </a:pPr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215188" cy="1000125"/>
          </a:xfrm>
          <a:ln/>
        </p:spPr>
        <p:txBody>
          <a:bodyPr/>
          <a:lstStyle/>
          <a:p>
            <a:r>
              <a:rPr lang="en-US" sz="3400" b="1" dirty="0"/>
              <a:t>The Scientific Method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990600"/>
            <a:ext cx="7358063" cy="5562600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cs typeface="Arial" pitchFamily="34" charset="0"/>
              </a:rPr>
              <a:t>Observations and questions</a:t>
            </a:r>
          </a:p>
          <a:p>
            <a:pPr>
              <a:spcBef>
                <a:spcPts val="2742"/>
              </a:spcBef>
            </a:pPr>
            <a:r>
              <a:rPr lang="en-US" sz="2800" dirty="0" smtClean="0">
                <a:cs typeface="Arial" pitchFamily="34" charset="0"/>
              </a:rPr>
              <a:t>Hypothesis</a:t>
            </a:r>
            <a:endParaRPr lang="en-US" sz="2800" dirty="0">
              <a:cs typeface="Arial" pitchFamily="34" charset="0"/>
            </a:endParaRPr>
          </a:p>
          <a:p>
            <a:pPr>
              <a:spcBef>
                <a:spcPts val="2742"/>
              </a:spcBef>
            </a:pPr>
            <a:r>
              <a:rPr lang="en-US" sz="2800" dirty="0">
                <a:cs typeface="Arial" pitchFamily="34" charset="0"/>
              </a:rPr>
              <a:t>Collecting </a:t>
            </a:r>
            <a:r>
              <a:rPr lang="en-US" sz="2800" dirty="0" smtClean="0">
                <a:cs typeface="Arial" pitchFamily="34" charset="0"/>
              </a:rPr>
              <a:t>data</a:t>
            </a:r>
          </a:p>
          <a:p>
            <a:pPr marL="0" indent="0">
              <a:spcBef>
                <a:spcPts val="2742"/>
              </a:spcBef>
              <a:buNone/>
            </a:pPr>
            <a:r>
              <a:rPr lang="en-US" sz="2800" dirty="0" smtClean="0">
                <a:cs typeface="Arial" pitchFamily="34" charset="0"/>
              </a:rPr>
              <a:t>	-sample size</a:t>
            </a:r>
          </a:p>
          <a:p>
            <a:pPr marL="0" indent="0">
              <a:spcBef>
                <a:spcPts val="2742"/>
              </a:spcBef>
              <a:buNone/>
            </a:pPr>
            <a:r>
              <a:rPr lang="en-US" sz="2800" dirty="0">
                <a:cs typeface="Arial" pitchFamily="34" charset="0"/>
              </a:rPr>
              <a:t>	</a:t>
            </a:r>
            <a:r>
              <a:rPr lang="en-US" sz="2800" dirty="0" smtClean="0">
                <a:cs typeface="Arial" pitchFamily="34" charset="0"/>
              </a:rPr>
              <a:t>-accuracy, precision</a:t>
            </a:r>
          </a:p>
          <a:p>
            <a:pPr marL="0" indent="0">
              <a:spcBef>
                <a:spcPts val="2742"/>
              </a:spcBef>
              <a:buNone/>
            </a:pPr>
            <a:r>
              <a:rPr lang="en-US" sz="2800" dirty="0">
                <a:cs typeface="Arial" pitchFamily="34" charset="0"/>
              </a:rPr>
              <a:t>	</a:t>
            </a:r>
            <a:r>
              <a:rPr lang="en-US" sz="2800" dirty="0" smtClean="0">
                <a:cs typeface="Arial" pitchFamily="34" charset="0"/>
              </a:rPr>
              <a:t>-uncertainty</a:t>
            </a:r>
            <a:endParaRPr lang="en-US" sz="2800" dirty="0">
              <a:cs typeface="Arial" pitchFamily="34" charset="0"/>
            </a:endParaRPr>
          </a:p>
          <a:p>
            <a:pPr>
              <a:spcBef>
                <a:spcPts val="2742"/>
              </a:spcBef>
            </a:pPr>
            <a:r>
              <a:rPr lang="en-US" sz="2800" dirty="0">
                <a:cs typeface="Arial" pitchFamily="34" charset="0"/>
              </a:rPr>
              <a:t>Interpreting results</a:t>
            </a:r>
          </a:p>
          <a:p>
            <a:pPr>
              <a:spcBef>
                <a:spcPts val="2742"/>
              </a:spcBef>
            </a:pPr>
            <a:r>
              <a:rPr lang="en-US" sz="2800" dirty="0">
                <a:cs typeface="Arial" pitchFamily="34" charset="0"/>
              </a:rPr>
              <a:t>Disseminating findings</a:t>
            </a:r>
          </a:p>
          <a:p>
            <a:pPr>
              <a:spcBef>
                <a:spcPts val="2742"/>
              </a:spcBef>
            </a:pPr>
            <a:endParaRPr lang="en-US" sz="2800" dirty="0">
              <a:latin typeface="Book Antiqua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72" y="1178719"/>
            <a:ext cx="3512716" cy="54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8599289" cy="48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Chp</a:t>
            </a:r>
            <a:r>
              <a:rPr lang="en-US" dirty="0" smtClean="0"/>
              <a:t> 2: Environmental Systems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is an Interconnected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Systems are parts that interact with each other.</a:t>
            </a:r>
          </a:p>
          <a:p>
            <a:pPr>
              <a:buNone/>
            </a:pPr>
            <a:r>
              <a:rPr lang="en-US" dirty="0" smtClean="0"/>
              <a:t>Systems can be </a:t>
            </a:r>
            <a:r>
              <a:rPr lang="en-US" dirty="0" smtClean="0">
                <a:solidFill>
                  <a:srgbClr val="FFFF00"/>
                </a:solidFill>
              </a:rPr>
              <a:t>open or closed </a:t>
            </a:r>
            <a:r>
              <a:rPr lang="en-US" dirty="0" smtClean="0"/>
              <a:t>in regards to both matter and energy.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515" y="1143000"/>
            <a:ext cx="555348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ym typeface="Copperplate" charset="0"/>
              </a:rPr>
              <a:t>All environmental systems </a:t>
            </a:r>
            <a:r>
              <a:rPr lang="en-US" b="1" dirty="0" smtClean="0">
                <a:sym typeface="Copperplate" charset="0"/>
              </a:rPr>
              <a:t/>
            </a:r>
            <a:br>
              <a:rPr lang="en-US" b="1" dirty="0" smtClean="0">
                <a:sym typeface="Copperplate" charset="0"/>
              </a:rPr>
            </a:br>
            <a:r>
              <a:rPr lang="en-US" b="1" dirty="0" smtClean="0">
                <a:sym typeface="Copperplate" charset="0"/>
              </a:rPr>
              <a:t>consist </a:t>
            </a:r>
            <a:r>
              <a:rPr lang="en-US" b="1" dirty="0">
                <a:sym typeface="Copperplate" charset="0"/>
              </a:rPr>
              <a:t>of </a:t>
            </a:r>
            <a:r>
              <a:rPr lang="en-US" b="1" dirty="0" smtClean="0">
                <a:sym typeface="Copperplate" charset="0"/>
              </a:rPr>
              <a:t>matter.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</a:p>
          <a:p>
            <a:r>
              <a:rPr lang="en-US" dirty="0" smtClean="0"/>
              <a:t>Atom</a:t>
            </a:r>
          </a:p>
          <a:p>
            <a:r>
              <a:rPr lang="en-US" dirty="0" smtClean="0"/>
              <a:t>Compound</a:t>
            </a:r>
          </a:p>
          <a:p>
            <a:r>
              <a:rPr lang="en-US" dirty="0" smtClean="0"/>
              <a:t>Molecule</a:t>
            </a:r>
          </a:p>
          <a:p>
            <a:r>
              <a:rPr lang="en-US" dirty="0" smtClean="0"/>
              <a:t>Isotope</a:t>
            </a:r>
          </a:p>
          <a:p>
            <a:r>
              <a:rPr lang="en-US" dirty="0" smtClean="0"/>
              <a:t>Radioactive decay</a:t>
            </a:r>
          </a:p>
          <a:p>
            <a:r>
              <a:rPr lang="en-US" dirty="0" smtClean="0"/>
              <a:t>Half-life</a:t>
            </a:r>
          </a:p>
        </p:txBody>
      </p:sp>
    </p:spTree>
    <p:extLst>
      <p:ext uri="{BB962C8B-B14F-4D97-AF65-F5344CB8AC3E}">
        <p14:creationId xmlns:p14="http://schemas.microsoft.com/office/powerpoint/2010/main" val="365125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Atoms interact forming bonds.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Ionic Bond</a:t>
            </a:r>
          </a:p>
          <a:p>
            <a:r>
              <a:rPr lang="en-US" dirty="0" smtClean="0"/>
              <a:t>Covalent Bond</a:t>
            </a:r>
          </a:p>
          <a:p>
            <a:r>
              <a:rPr lang="en-US" dirty="0" smtClean="0"/>
              <a:t>Hydrogen Bond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01" b="16708"/>
          <a:stretch/>
        </p:blipFill>
        <p:spPr bwMode="auto">
          <a:xfrm>
            <a:off x="5181600" y="3810000"/>
            <a:ext cx="3567545" cy="27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8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334000"/>
          </a:xfrm>
        </p:spPr>
        <p:txBody>
          <a:bodyPr>
            <a:normAutofit/>
          </a:bodyPr>
          <a:lstStyle/>
          <a:p>
            <a:pPr marL="317500" indent="0">
              <a:spcBef>
                <a:spcPct val="0"/>
              </a:spcBef>
              <a:buClr>
                <a:srgbClr val="404040"/>
              </a:buClr>
              <a:buNone/>
            </a:pPr>
            <a:r>
              <a:rPr lang="en-US" dirty="0" smtClean="0">
                <a:sym typeface="Palatino" charset="0"/>
              </a:rPr>
              <a:t>1. Surface </a:t>
            </a:r>
            <a:r>
              <a:rPr lang="en-US" dirty="0" smtClean="0">
                <a:sym typeface="Palatino" charset="0"/>
              </a:rPr>
              <a:t>tension-</a:t>
            </a:r>
          </a:p>
          <a:p>
            <a:pPr marL="831850" indent="-514350">
              <a:spcBef>
                <a:spcPct val="0"/>
              </a:spcBef>
              <a:buClr>
                <a:srgbClr val="404040"/>
              </a:buClr>
              <a:buAutoNum type="arabicPeriod"/>
            </a:pPr>
            <a:endParaRPr lang="en-US" dirty="0" smtClean="0">
              <a:sym typeface="Palatino" charset="0"/>
            </a:endParaRPr>
          </a:p>
          <a:p>
            <a:pPr marL="317500" indent="0">
              <a:spcBef>
                <a:spcPct val="0"/>
              </a:spcBef>
              <a:buClr>
                <a:srgbClr val="404040"/>
              </a:buClr>
              <a:buNone/>
            </a:pPr>
            <a:r>
              <a:rPr lang="en-US" dirty="0" smtClean="0">
                <a:sym typeface="Palatino" charset="0"/>
              </a:rPr>
              <a:t>2. Capillary action-</a:t>
            </a:r>
            <a:endParaRPr lang="en-US" dirty="0">
              <a:latin typeface="Book Antiqua" pitchFamily="18" charset="0"/>
              <a:sym typeface="Palatino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36758"/>
            <a:ext cx="4492658" cy="33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900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5821363"/>
          </a:xfrm>
        </p:spPr>
        <p:txBody>
          <a:bodyPr/>
          <a:lstStyle/>
          <a:p>
            <a:pPr marL="317500" indent="0">
              <a:spcBef>
                <a:spcPct val="0"/>
              </a:spcBef>
              <a:buClr>
                <a:srgbClr val="404040"/>
              </a:buClr>
              <a:buNone/>
            </a:pPr>
            <a:r>
              <a:rPr lang="en-US" dirty="0">
                <a:sym typeface="Palatino" charset="0"/>
              </a:rPr>
              <a:t>3. Boiling and </a:t>
            </a:r>
            <a:r>
              <a:rPr lang="en-US" dirty="0" smtClean="0">
                <a:sym typeface="Palatino" charset="0"/>
              </a:rPr>
              <a:t>freezing-</a:t>
            </a:r>
          </a:p>
          <a:p>
            <a:pPr marL="317500" indent="0">
              <a:spcBef>
                <a:spcPct val="0"/>
              </a:spcBef>
              <a:buClr>
                <a:srgbClr val="404040"/>
              </a:buClr>
              <a:buNone/>
            </a:pPr>
            <a:endParaRPr lang="en-US" dirty="0" smtClean="0">
              <a:sym typeface="Palatino" charset="0"/>
            </a:endParaRPr>
          </a:p>
          <a:p>
            <a:pPr marL="317500" indent="0">
              <a:spcBef>
                <a:spcPct val="0"/>
              </a:spcBef>
              <a:buClr>
                <a:srgbClr val="404040"/>
              </a:buClr>
              <a:buNone/>
            </a:pPr>
            <a:endParaRPr lang="en-US" dirty="0">
              <a:sym typeface="Palatino" charset="0"/>
            </a:endParaRPr>
          </a:p>
          <a:p>
            <a:pPr marL="317500" indent="0">
              <a:spcBef>
                <a:spcPct val="0"/>
              </a:spcBef>
              <a:buClr>
                <a:srgbClr val="404040"/>
              </a:buClr>
              <a:buNone/>
            </a:pPr>
            <a:r>
              <a:rPr lang="en-US" dirty="0">
                <a:sym typeface="Palatino" charset="0"/>
              </a:rPr>
              <a:t>4. Water as a </a:t>
            </a:r>
            <a:r>
              <a:rPr lang="en-US" dirty="0" smtClean="0">
                <a:sym typeface="Palatino" charset="0"/>
              </a:rPr>
              <a:t>solvent-</a:t>
            </a:r>
            <a:endParaRPr lang="en-US" dirty="0">
              <a:sym typeface="Palatino" charset="0"/>
            </a:endParaRP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6559" r="446" b="16808"/>
          <a:stretch/>
        </p:blipFill>
        <p:spPr bwMode="auto">
          <a:xfrm>
            <a:off x="2759789" y="3581401"/>
            <a:ext cx="638421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9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554516" cy="892969"/>
          </a:xfrm>
          <a:ln/>
        </p:spPr>
        <p:txBody>
          <a:bodyPr anchor="b"/>
          <a:lstStyle/>
          <a:p>
            <a:r>
              <a:rPr lang="en-US" sz="3400" b="1">
                <a:solidFill>
                  <a:schemeClr val="bg1"/>
                </a:solidFill>
                <a:latin typeface="Book Antiqua" pitchFamily="18" charset="0"/>
                <a:sym typeface="Copperplate" charset="0"/>
              </a:rPr>
              <a:t>acids, bases, and pH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1" y="32327"/>
            <a:ext cx="5765800" cy="4420195"/>
          </a:xfrm>
          <a:ln/>
        </p:spPr>
        <p:txBody>
          <a:bodyPr anchor="t"/>
          <a:lstStyle/>
          <a:p>
            <a:pPr marL="223234" indent="0">
              <a:spcBef>
                <a:spcPct val="0"/>
              </a:spcBef>
              <a:buClr>
                <a:srgbClr val="404040"/>
              </a:buClr>
              <a:buNone/>
            </a:pPr>
            <a:r>
              <a:rPr lang="en-US" sz="2800" dirty="0">
                <a:latin typeface="Book Antiqua" pitchFamily="18" charset="0"/>
                <a:sym typeface="Palatino" charset="0"/>
              </a:rPr>
              <a:t>pH- a way to indicate the strength of acids and bases.  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Range of scale is…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 smtClean="0">
                <a:latin typeface="Book Antiqua" pitchFamily="18" charset="0"/>
                <a:sym typeface="Palatino" charset="0"/>
              </a:rPr>
              <a:t>A </a:t>
            </a:r>
            <a:r>
              <a:rPr lang="en-US" sz="2800" dirty="0">
                <a:latin typeface="Book Antiqua" pitchFamily="18" charset="0"/>
                <a:sym typeface="Palatino" charset="0"/>
              </a:rPr>
              <a:t>pH value of 7 is 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…</a:t>
            </a:r>
            <a:endParaRPr lang="en-US" sz="2800" dirty="0">
              <a:latin typeface="Book Antiqua" pitchFamily="18" charset="0"/>
              <a:sym typeface="Palatino" charset="0"/>
            </a:endParaRP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>
                <a:latin typeface="Book Antiqua" pitchFamily="18" charset="0"/>
                <a:sym typeface="Palatino" charset="0"/>
              </a:rPr>
              <a:t>A pH above 7 is 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…</a:t>
            </a:r>
            <a:endParaRPr lang="en-US" sz="2800" dirty="0">
              <a:latin typeface="Book Antiqua" pitchFamily="18" charset="0"/>
              <a:sym typeface="Palatino" charset="0"/>
            </a:endParaRP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>
                <a:latin typeface="Book Antiqua" pitchFamily="18" charset="0"/>
                <a:sym typeface="Palatino" charset="0"/>
              </a:rPr>
              <a:t>A pH below 7 is </a:t>
            </a:r>
            <a:r>
              <a:rPr lang="en-US" sz="2800" dirty="0" smtClean="0">
                <a:latin typeface="Book Antiqua" pitchFamily="18" charset="0"/>
                <a:sym typeface="Palatino" charset="0"/>
              </a:rPr>
              <a:t>….</a:t>
            </a:r>
            <a:endParaRPr lang="en-US" sz="2800" dirty="0">
              <a:latin typeface="Book Antiqua" pitchFamily="18" charset="0"/>
              <a:sym typeface="Palatino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79239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exactly are we going to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is the </a:t>
            </a:r>
            <a:r>
              <a:rPr lang="en-US" b="1" i="1" dirty="0" smtClean="0"/>
              <a:t>environment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What is </a:t>
            </a:r>
            <a:r>
              <a:rPr lang="en-US" b="1" i="1" dirty="0" smtClean="0"/>
              <a:t>environmentalism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608094" cy="1000125"/>
          </a:xfrm>
          <a:ln/>
        </p:spPr>
        <p:txBody>
          <a:bodyPr anchor="b"/>
          <a:lstStyle/>
          <a:p>
            <a:r>
              <a:rPr lang="en-US" sz="3400" b="1" dirty="0" smtClean="0">
                <a:sym typeface="Copperplate" charset="0"/>
              </a:rPr>
              <a:t>“Classes” of Chemistry</a:t>
            </a:r>
            <a:endParaRPr lang="en-US" sz="3400" b="1" dirty="0">
              <a:sym typeface="Copperplate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676400"/>
            <a:ext cx="7946232" cy="4583311"/>
          </a:xfrm>
          <a:ln/>
        </p:spPr>
        <p:txBody>
          <a:bodyPr anchor="t"/>
          <a:lstStyle/>
          <a:p>
            <a:pPr marL="223234" indent="0">
              <a:spcBef>
                <a:spcPct val="0"/>
              </a:spcBef>
              <a:buClr>
                <a:srgbClr val="404040"/>
              </a:buClr>
              <a:buNone/>
            </a:pPr>
            <a:r>
              <a:rPr lang="en-US" sz="2800" b="1" dirty="0" smtClean="0">
                <a:sym typeface="Palatino" charset="0"/>
              </a:rPr>
              <a:t>1. Inorganic </a:t>
            </a:r>
            <a:r>
              <a:rPr lang="en-US" sz="2800" b="1" dirty="0">
                <a:sym typeface="Palatino" charset="0"/>
              </a:rPr>
              <a:t>compounds</a:t>
            </a:r>
            <a:r>
              <a:rPr lang="en-US" sz="2800" dirty="0">
                <a:sym typeface="Palatino" charset="0"/>
              </a:rPr>
              <a:t>- compounds that do not contain carbon or do contain carbon, but only carbon bound to elements other than hydrogen.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800" dirty="0">
                <a:sym typeface="Palatino" charset="0"/>
              </a:rPr>
              <a:t>ex.  NH</a:t>
            </a:r>
            <a:r>
              <a:rPr lang="en-US" sz="2800" baseline="-25000" dirty="0">
                <a:sym typeface="Palatino" charset="0"/>
              </a:rPr>
              <a:t>3</a:t>
            </a:r>
            <a:r>
              <a:rPr lang="en-US" sz="2800" dirty="0">
                <a:sym typeface="Palatino" charset="0"/>
              </a:rPr>
              <a:t>, </a:t>
            </a:r>
            <a:r>
              <a:rPr lang="en-US" sz="2800" dirty="0" err="1" smtClean="0">
                <a:sym typeface="Palatino" charset="0"/>
              </a:rPr>
              <a:t>NaCl</a:t>
            </a:r>
            <a:r>
              <a:rPr lang="en-US" sz="2800" dirty="0" smtClean="0">
                <a:sym typeface="Palatino" charset="0"/>
              </a:rPr>
              <a:t>, </a:t>
            </a:r>
            <a:r>
              <a:rPr lang="en-US" sz="2800" dirty="0">
                <a:sym typeface="Palatino" charset="0"/>
              </a:rPr>
              <a:t>H</a:t>
            </a:r>
            <a:r>
              <a:rPr lang="en-US" sz="2800" baseline="-25000" dirty="0">
                <a:sym typeface="Palatino" charset="0"/>
              </a:rPr>
              <a:t>2</a:t>
            </a:r>
            <a:r>
              <a:rPr lang="en-US" sz="2800" dirty="0">
                <a:sym typeface="Palatino" charset="0"/>
              </a:rPr>
              <a:t>O, and CO</a:t>
            </a:r>
            <a:r>
              <a:rPr lang="en-US" sz="2800" baseline="-25000" dirty="0">
                <a:sym typeface="Palatino" charset="0"/>
              </a:rPr>
              <a:t>2</a:t>
            </a:r>
          </a:p>
          <a:p>
            <a:pPr marL="223234" indent="0">
              <a:spcBef>
                <a:spcPts val="1266"/>
              </a:spcBef>
              <a:buClr>
                <a:srgbClr val="404040"/>
              </a:buClr>
              <a:buNone/>
            </a:pPr>
            <a:r>
              <a:rPr lang="en-US" sz="2800" b="1" dirty="0" smtClean="0">
                <a:sym typeface="Palatino" charset="0"/>
              </a:rPr>
              <a:t>2. Organic </a:t>
            </a:r>
            <a:r>
              <a:rPr lang="en-US" sz="2800" b="1" dirty="0">
                <a:sym typeface="Palatino" charset="0"/>
              </a:rPr>
              <a:t>compounds- </a:t>
            </a:r>
            <a:r>
              <a:rPr lang="en-US" sz="2800" dirty="0">
                <a:sym typeface="Palatino" charset="0"/>
              </a:rPr>
              <a:t>compounds that have carbon-carbon and carbon-hydrogen bonds</a:t>
            </a:r>
            <a:r>
              <a:rPr lang="en-US" sz="2800" dirty="0">
                <a:latin typeface="Book Antiqua" pitchFamily="18" charset="0"/>
                <a:sym typeface="Palatino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608094" cy="785813"/>
          </a:xfrm>
          <a:ln/>
        </p:spPr>
        <p:txBody>
          <a:bodyPr anchor="b"/>
          <a:lstStyle/>
          <a:p>
            <a:r>
              <a:rPr lang="en-US" sz="3400" b="1" dirty="0" smtClean="0">
                <a:sym typeface="Copperplate" charset="0"/>
              </a:rPr>
              <a:t>Types of Biomolecules </a:t>
            </a:r>
            <a:endParaRPr lang="en-US" sz="3400" b="1" dirty="0">
              <a:sym typeface="Copperplate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3766"/>
            <a:ext cx="8534400" cy="5151834"/>
          </a:xfrm>
          <a:ln/>
        </p:spPr>
        <p:txBody>
          <a:bodyPr anchor="t"/>
          <a:lstStyle/>
          <a:p>
            <a:pPr marL="223234" indent="0">
              <a:spcBef>
                <a:spcPct val="0"/>
              </a:spcBef>
              <a:buClr>
                <a:srgbClr val="404040"/>
              </a:buClr>
              <a:buNone/>
            </a:pPr>
            <a:r>
              <a:rPr lang="en-US" sz="2200" dirty="0" smtClean="0">
                <a:sym typeface="Palatino" charset="0"/>
              </a:rPr>
              <a:t>1. Carbohydrates- </a:t>
            </a:r>
            <a:r>
              <a:rPr lang="en-US" sz="2200" dirty="0">
                <a:sym typeface="Palatino" charset="0"/>
              </a:rPr>
              <a:t>compounds composed of carbon, </a:t>
            </a:r>
            <a:r>
              <a:rPr lang="en-US" sz="2200" dirty="0" err="1">
                <a:sym typeface="Palatino" charset="0"/>
              </a:rPr>
              <a:t>hydrogen,and</a:t>
            </a:r>
            <a:r>
              <a:rPr lang="en-US" sz="2200" dirty="0">
                <a:sym typeface="Palatino" charset="0"/>
              </a:rPr>
              <a:t> oxygen atoms.  Ex.  C6H12O6</a:t>
            </a:r>
          </a:p>
          <a:p>
            <a:pPr marL="223234" indent="0">
              <a:spcBef>
                <a:spcPts val="1266"/>
              </a:spcBef>
              <a:buClr>
                <a:srgbClr val="404040"/>
              </a:buClr>
              <a:buNone/>
            </a:pPr>
            <a:r>
              <a:rPr lang="en-US" sz="2200" dirty="0" smtClean="0">
                <a:sym typeface="Palatino" charset="0"/>
              </a:rPr>
              <a:t>2. Proteins- </a:t>
            </a:r>
            <a:r>
              <a:rPr lang="en-US" sz="2200" dirty="0">
                <a:sym typeface="Palatino" charset="0"/>
              </a:rPr>
              <a:t>made up of long chains of nitrogen-containing organic molecules called amino acids.</a:t>
            </a:r>
          </a:p>
          <a:p>
            <a:pPr marL="223234" indent="0">
              <a:spcBef>
                <a:spcPts val="1266"/>
              </a:spcBef>
              <a:buClr>
                <a:srgbClr val="404040"/>
              </a:buClr>
              <a:buNone/>
            </a:pPr>
            <a:r>
              <a:rPr lang="en-US" sz="2200" dirty="0" smtClean="0">
                <a:sym typeface="Palatino" charset="0"/>
              </a:rPr>
              <a:t>3. Nucleic </a:t>
            </a:r>
            <a:r>
              <a:rPr lang="en-US" sz="2200" dirty="0">
                <a:sym typeface="Palatino" charset="0"/>
              </a:rPr>
              <a:t>Acids- organic compounds found in all living cells.  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200" dirty="0">
                <a:sym typeface="Palatino" charset="0"/>
              </a:rPr>
              <a:t>DNA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sz="2200" dirty="0">
                <a:sym typeface="Palatino" charset="0"/>
              </a:rPr>
              <a:t>RNA</a:t>
            </a:r>
          </a:p>
          <a:p>
            <a:pPr marL="223234" indent="0">
              <a:spcBef>
                <a:spcPts val="1266"/>
              </a:spcBef>
              <a:buClr>
                <a:srgbClr val="404040"/>
              </a:buClr>
              <a:buNone/>
            </a:pPr>
            <a:r>
              <a:rPr lang="en-US" sz="2200" dirty="0" smtClean="0">
                <a:sym typeface="Palatino" charset="0"/>
              </a:rPr>
              <a:t>4. Lipids-  </a:t>
            </a:r>
            <a:r>
              <a:rPr lang="en-US" sz="2200" dirty="0">
                <a:sym typeface="Palatino" charset="0"/>
              </a:rPr>
              <a:t>smaller biological molecules that do not mix with water.  Ex. fats, waxes and steroids. </a:t>
            </a:r>
          </a:p>
        </p:txBody>
      </p:sp>
    </p:spTree>
    <p:extLst>
      <p:ext uri="{BB962C8B-B14F-4D97-AF65-F5344CB8AC3E}">
        <p14:creationId xmlns:p14="http://schemas.microsoft.com/office/powerpoint/2010/main" val="34532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>
                <a:sym typeface="Palatino" charset="0"/>
              </a:rPr>
              <a:t>Energy- the ability to do </a:t>
            </a:r>
            <a:r>
              <a:rPr lang="en-US" dirty="0" smtClean="0">
                <a:sym typeface="Palatino" charset="0"/>
              </a:rPr>
              <a:t>work; unit is the _____ or ________</a:t>
            </a:r>
            <a:r>
              <a:rPr lang="en-US" dirty="0">
                <a:sym typeface="Palatino" charset="0"/>
              </a:rPr>
              <a:t/>
            </a:r>
            <a:br>
              <a:rPr lang="en-US" dirty="0">
                <a:sym typeface="Palatino" charset="0"/>
              </a:rPr>
            </a:b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Forms of Energy classification activity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Kinetic—energy of motion</a:t>
            </a:r>
          </a:p>
          <a:p>
            <a:pPr>
              <a:buNone/>
            </a:pPr>
            <a:r>
              <a:rPr lang="en-US" dirty="0" smtClean="0"/>
              <a:t>Potential—energy that is stored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2620962"/>
          </a:xfrm>
        </p:spPr>
        <p:txBody>
          <a:bodyPr>
            <a:noAutofit/>
          </a:bodyPr>
          <a:lstStyle/>
          <a:p>
            <a:pPr marL="231775" algn="l"/>
            <a:r>
              <a:rPr lang="en-US" sz="3200" dirty="0" smtClean="0">
                <a:latin typeface="+mn-lt"/>
                <a:sym typeface="Palatino" charset="0"/>
              </a:rPr>
              <a:t>Power- </a:t>
            </a:r>
            <a:r>
              <a:rPr lang="en-US" sz="3200" dirty="0">
                <a:latin typeface="+mn-lt"/>
                <a:sym typeface="Palatino" charset="0"/>
              </a:rPr>
              <a:t>the rate at which work is </a:t>
            </a:r>
            <a:r>
              <a:rPr lang="en-US" sz="3200" dirty="0" smtClean="0">
                <a:latin typeface="+mn-lt"/>
                <a:sym typeface="Palatino" charset="0"/>
              </a:rPr>
              <a:t>done; unit </a:t>
            </a:r>
            <a:r>
              <a:rPr lang="en-US" sz="3200" smtClean="0">
                <a:latin typeface="+mn-lt"/>
                <a:sym typeface="Palatino" charset="0"/>
              </a:rPr>
              <a:t>is ______</a:t>
            </a:r>
            <a:r>
              <a:rPr lang="en-US" sz="3200" dirty="0" smtClean="0">
                <a:latin typeface="+mn-lt"/>
                <a:sym typeface="Palatino" charset="0"/>
              </a:rPr>
              <a:t>	</a:t>
            </a:r>
            <a:r>
              <a:rPr lang="en-US" sz="3200" dirty="0">
                <a:latin typeface="+mn-lt"/>
                <a:sym typeface="Palatino" charset="0"/>
              </a:rPr>
              <a:t/>
            </a:r>
            <a:br>
              <a:rPr lang="en-US" sz="3200" dirty="0">
                <a:latin typeface="+mn-lt"/>
                <a:sym typeface="Palatino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+mn-lt"/>
                <a:sym typeface="Palatino" charset="0"/>
              </a:rPr>
              <a:t>What are the units for the energy that you use in your home?</a:t>
            </a:r>
            <a:endParaRPr lang="en-US" sz="32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8229600" cy="338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708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Do the Math, pg 38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Let’s work through this example in class.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u="sng" dirty="0" smtClean="0">
                <a:solidFill>
                  <a:srgbClr val="FFFF00"/>
                </a:solidFill>
              </a:rPr>
              <a:t>First Law</a:t>
            </a:r>
            <a:r>
              <a:rPr lang="en-US" b="1" i="1" dirty="0" smtClean="0"/>
              <a:t>-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dirty="0" smtClean="0"/>
              <a:t>		-example:</a:t>
            </a:r>
          </a:p>
          <a:p>
            <a:pPr>
              <a:buNone/>
            </a:pPr>
            <a:endParaRPr lang="en-US" b="1" i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i="1" u="sng" dirty="0" smtClean="0">
                <a:solidFill>
                  <a:srgbClr val="FFFF00"/>
                </a:solidFill>
              </a:rPr>
              <a:t>Second Law</a:t>
            </a:r>
            <a:r>
              <a:rPr lang="en-US" dirty="0" smtClean="0"/>
              <a:t>–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-example: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efficiency/quality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smtClean="0"/>
              <a:t>Energy efficiency-</a:t>
            </a:r>
            <a:r>
              <a:rPr lang="en-US" dirty="0" smtClean="0"/>
              <a:t>--ratio of work performed per energy put in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Explain energy efficient appliances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Energy Quality</a:t>
            </a:r>
            <a:r>
              <a:rPr lang="en-US" dirty="0" smtClean="0"/>
              <a:t>– the ease with which an energy source can be used for work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What fuel is used to power automobiles?  Why not wood? Why not jet fuel?</a:t>
            </a: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Math Practice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Half sheet handed out in class to practice conversions and energy quality comparisons.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Remember to use units and to use dimensional analysis to help with conversions.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 an example of/define: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Open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Closed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Input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Output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Steady state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8164"/>
            <a:ext cx="4419600" cy="5639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-the result of a process feeds back into the system to change the rate of the process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Positive feedback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loop—the result of a process __________ the change</a:t>
            </a:r>
          </a:p>
          <a:p>
            <a:pPr>
              <a:buNone/>
            </a:pPr>
            <a:endParaRPr lang="en-US" b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Negative feedback </a:t>
            </a:r>
            <a:r>
              <a:rPr lang="en-US" dirty="0" smtClean="0"/>
              <a:t>loop—the result of a process __________ the change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Labor and contractions</a:t>
            </a:r>
          </a:p>
          <a:p>
            <a:pPr>
              <a:buNone/>
            </a:pPr>
            <a:r>
              <a:rPr lang="en-US" dirty="0" smtClean="0"/>
              <a:t>Sweating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4040188" cy="685800"/>
          </a:xfrm>
        </p:spPr>
        <p:txBody>
          <a:bodyPr/>
          <a:lstStyle/>
          <a:p>
            <a:r>
              <a:rPr lang="en-US" sz="2800" dirty="0" err="1" smtClean="0"/>
              <a:t>Envi</a:t>
            </a:r>
            <a:r>
              <a:rPr lang="en-US" sz="2800" dirty="0" smtClean="0"/>
              <a:t>. Science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66801"/>
            <a:ext cx="4040188" cy="3733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/>
              <a:t>-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81001"/>
            <a:ext cx="4041775" cy="685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Envi</a:t>
            </a:r>
            <a:r>
              <a:rPr lang="en-US" sz="2800" dirty="0" smtClean="0"/>
              <a:t>. Studies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66801"/>
            <a:ext cx="4041775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 smtClean="0"/>
              <a:t>-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fig 1.1, pg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Alter the Environment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have we altered the environment?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question is not if we are altering the environment but if we are degrading it.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What is the difference?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environment has been degraded if it……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Environmental Services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Pair and Share: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Forests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Oceans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Wetlands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Earthworms and Fungi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To know if we are degrading the environment, we must monitor it.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you monitor your health?</a:t>
            </a:r>
          </a:p>
          <a:p>
            <a:pPr>
              <a:buNone/>
            </a:pPr>
            <a:r>
              <a:rPr lang="en-US" b="1" i="1" u="sng" dirty="0" smtClean="0">
                <a:solidFill>
                  <a:srgbClr val="FFFF00"/>
                </a:solidFill>
              </a:rPr>
              <a:t>Environmental indicators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Environmental Indicators </a:t>
            </a:r>
            <a:r>
              <a:rPr lang="en-US" dirty="0" smtClean="0"/>
              <a:t>of Stress,</a:t>
            </a:r>
            <a:br>
              <a:rPr lang="en-US" dirty="0" smtClean="0"/>
            </a:br>
            <a:r>
              <a:rPr lang="en-US" dirty="0" smtClean="0"/>
              <a:t> pg 4-11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Biological Diversity</a:t>
            </a:r>
          </a:p>
          <a:p>
            <a:pPr marL="400050" lvl="1" indent="0">
              <a:buNone/>
            </a:pPr>
            <a:r>
              <a:rPr lang="en-US" dirty="0" smtClean="0"/>
              <a:t>a.</a:t>
            </a:r>
          </a:p>
          <a:p>
            <a:pPr marL="400050" lvl="1" indent="0">
              <a:buNone/>
            </a:pPr>
            <a:r>
              <a:rPr lang="en-US" dirty="0" smtClean="0"/>
              <a:t>b.</a:t>
            </a:r>
          </a:p>
          <a:p>
            <a:pPr marL="400050" lvl="1" indent="0">
              <a:buNone/>
            </a:pPr>
            <a:r>
              <a:rPr lang="en-US" dirty="0" smtClean="0"/>
              <a:t>c.</a:t>
            </a:r>
          </a:p>
          <a:p>
            <a:pPr marL="514350" indent="-514350">
              <a:buAutoNum type="arabicPeriod"/>
            </a:pPr>
            <a:r>
              <a:rPr lang="en-US" dirty="0" smtClean="0"/>
              <a:t>Food Production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Average Global Surface Temperature &amp;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Human Population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Resource Depletion</a:t>
            </a:r>
          </a:p>
          <a:p>
            <a:pPr marL="914400" lvl="1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hectare (ha)?, pg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Measurement of land area like a square mile or acre.  How many acres are in 1 ha?</a:t>
            </a:r>
          </a:p>
          <a:p>
            <a:pPr>
              <a:buNone/>
            </a:pPr>
            <a:r>
              <a:rPr lang="en-US" dirty="0" smtClean="0"/>
              <a:t>1 mi</a:t>
            </a:r>
            <a:r>
              <a:rPr lang="en-US" baseline="30000" dirty="0" smtClean="0"/>
              <a:t>2</a:t>
            </a:r>
            <a:r>
              <a:rPr lang="en-US" dirty="0" smtClean="0"/>
              <a:t> = 640 acres</a:t>
            </a:r>
          </a:p>
          <a:p>
            <a:pPr>
              <a:buNone/>
            </a:pPr>
            <a:r>
              <a:rPr lang="en-US" dirty="0" smtClean="0"/>
              <a:t>1 km = 0.6214 mi</a:t>
            </a:r>
          </a:p>
          <a:p>
            <a:pPr>
              <a:buNone/>
            </a:pPr>
            <a:r>
              <a:rPr lang="en-US" dirty="0" smtClean="0"/>
              <a:t>100 ha = 1 km</a:t>
            </a:r>
            <a:r>
              <a:rPr lang="en-US" baseline="30000" dirty="0" smtClean="0"/>
              <a:t>2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you solve this using dimensional analysis?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Ecological Footprint</a:t>
            </a:r>
            <a:r>
              <a:rPr lang="en-US" dirty="0" smtClean="0"/>
              <a:t>, pg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William Rees and Mathis </a:t>
            </a:r>
            <a:r>
              <a:rPr lang="en-US" dirty="0" err="1" smtClean="0"/>
              <a:t>Wackernagel</a:t>
            </a:r>
            <a:r>
              <a:rPr lang="en-US" dirty="0" smtClean="0"/>
              <a:t>, 1995</a:t>
            </a:r>
          </a:p>
          <a:p>
            <a:pPr marL="457200" lvl="1" indent="0">
              <a:buNone/>
            </a:pPr>
            <a:r>
              <a:rPr lang="en-US" dirty="0" smtClean="0"/>
              <a:t>-</a:t>
            </a:r>
          </a:p>
          <a:p>
            <a:pPr marL="457200" lvl="1" indent="0">
              <a:buNone/>
            </a:pPr>
            <a:r>
              <a:rPr lang="en-US" dirty="0"/>
              <a:t>-</a:t>
            </a:r>
            <a:endParaRPr lang="en-US" dirty="0" smtClean="0"/>
          </a:p>
          <a:p>
            <a:pPr lvl="1"/>
            <a:r>
              <a:rPr lang="en-US" dirty="0" smtClean="0"/>
              <a:t>See fig 1.14 </a:t>
            </a:r>
            <a:r>
              <a:rPr lang="en-US" dirty="0" err="1" smtClean="0"/>
              <a:t>pg</a:t>
            </a:r>
            <a:r>
              <a:rPr lang="en-US" dirty="0" smtClean="0"/>
              <a:t> 15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-457200">
              <a:buNone/>
            </a:pPr>
            <a:r>
              <a:rPr lang="en-US" dirty="0" smtClean="0">
                <a:solidFill>
                  <a:srgbClr val="FF0000"/>
                </a:solidFill>
              </a:rPr>
              <a:t>Homework:  use a website </a:t>
            </a:r>
          </a:p>
          <a:p>
            <a:pPr marL="457200" lvl="1" indent="-457200">
              <a:buNone/>
            </a:pPr>
            <a:r>
              <a:rPr lang="en-US" dirty="0" smtClean="0">
                <a:solidFill>
                  <a:srgbClr val="FF0000"/>
                </a:solidFill>
              </a:rPr>
              <a:t>to find your ecological foot-</a:t>
            </a:r>
          </a:p>
          <a:p>
            <a:pPr marL="457200" lvl="1" indent="-457200">
              <a:buNone/>
            </a:pPr>
            <a:r>
              <a:rPr lang="en-US" dirty="0" smtClean="0">
                <a:solidFill>
                  <a:srgbClr val="FF0000"/>
                </a:solidFill>
              </a:rPr>
              <a:t>print.  Print out a page or </a:t>
            </a:r>
          </a:p>
          <a:p>
            <a:pPr marL="457200" lvl="1" indent="-457200">
              <a:buNone/>
            </a:pPr>
            <a:r>
              <a:rPr lang="en-US" dirty="0" smtClean="0">
                <a:solidFill>
                  <a:srgbClr val="FF0000"/>
                </a:solidFill>
              </a:rPr>
              <a:t>take a screen shot as proof.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55657"/>
            <a:ext cx="5029201" cy="40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Tragedy of the Commons</a:t>
            </a:r>
            <a:endParaRPr lang="en-US" b="1" i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Fishing in a common “pond”.</a:t>
            </a:r>
          </a:p>
          <a:p>
            <a:pPr>
              <a:buNone/>
            </a:pPr>
            <a:r>
              <a:rPr lang="en-US" dirty="0" smtClean="0"/>
              <a:t>Ponds start with 10 fish.  Everyone starts with one straw for “fishing” and $10.</a:t>
            </a:r>
          </a:p>
          <a:p>
            <a:pPr>
              <a:buNone/>
            </a:pPr>
            <a:r>
              <a:rPr lang="en-US" dirty="0" smtClean="0"/>
              <a:t>Each round is 30-45 seconds.  You live if you get one fish.  You can sell fish for $5.</a:t>
            </a:r>
          </a:p>
          <a:p>
            <a:pPr>
              <a:buNone/>
            </a:pPr>
            <a:r>
              <a:rPr lang="en-US" dirty="0" smtClean="0"/>
              <a:t>For every fish left at the end of the round reproduces one fish.</a:t>
            </a:r>
          </a:p>
          <a:p>
            <a:pPr>
              <a:buNone/>
            </a:pPr>
            <a:r>
              <a:rPr lang="en-US" dirty="0" smtClean="0"/>
              <a:t>Discussion.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827</Words>
  <Application>Microsoft Office PowerPoint</Application>
  <PresentationFormat>On-screen Show (4:3)</PresentationFormat>
  <Paragraphs>181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Book Antiqua</vt:lpstr>
      <vt:lpstr>Calibri</vt:lpstr>
      <vt:lpstr>Copperplate</vt:lpstr>
      <vt:lpstr>Palatino</vt:lpstr>
      <vt:lpstr>Office Theme</vt:lpstr>
      <vt:lpstr>Chapter 1: Studying the State of Our Earth</vt:lpstr>
      <vt:lpstr>What exactly are we going to study?</vt:lpstr>
      <vt:lpstr>PowerPoint Presentation</vt:lpstr>
      <vt:lpstr>Humans Alter the Environment</vt:lpstr>
      <vt:lpstr>Environmental Services</vt:lpstr>
      <vt:lpstr>Environmental Indicators of Stress,  pg 4-11</vt:lpstr>
      <vt:lpstr>What is a hectare (ha)?, pg 7</vt:lpstr>
      <vt:lpstr>Ecological Footprint, pg 13</vt:lpstr>
      <vt:lpstr>Tragedy of the Commons</vt:lpstr>
      <vt:lpstr>Sustainability</vt:lpstr>
      <vt:lpstr>The Scientific Method</vt:lpstr>
      <vt:lpstr>PowerPoint Presentation</vt:lpstr>
      <vt:lpstr>Chp 2: Environmental Systems</vt:lpstr>
      <vt:lpstr>Earth is an Interconnected System</vt:lpstr>
      <vt:lpstr>All environmental systems  consist of matter.</vt:lpstr>
      <vt:lpstr>Atoms interact forming bonds.</vt:lpstr>
      <vt:lpstr>Properties of Water</vt:lpstr>
      <vt:lpstr>PowerPoint Presentation</vt:lpstr>
      <vt:lpstr>acids, bases, and pH</vt:lpstr>
      <vt:lpstr>“Classes” of Chemistry</vt:lpstr>
      <vt:lpstr>Types of Biomolecules </vt:lpstr>
      <vt:lpstr>Energy</vt:lpstr>
      <vt:lpstr>Power- the rate at which work is done; unit is ______  What are the units for the energy that you use in your home?</vt:lpstr>
      <vt:lpstr>Do the Math, pg 38</vt:lpstr>
      <vt:lpstr>Laws of Thermodynamics</vt:lpstr>
      <vt:lpstr>Energy efficiency/quality</vt:lpstr>
      <vt:lpstr>Math Practice</vt:lpstr>
      <vt:lpstr>Systems Analysis</vt:lpstr>
      <vt:lpstr>Feedbacks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Studying the State of Our Earth</dc:title>
  <dc:creator>maria.bailey</dc:creator>
  <cp:lastModifiedBy>Bailey, Maria</cp:lastModifiedBy>
  <cp:revision>37</cp:revision>
  <dcterms:created xsi:type="dcterms:W3CDTF">2011-08-11T02:21:13Z</dcterms:created>
  <dcterms:modified xsi:type="dcterms:W3CDTF">2016-08-06T18:39:36Z</dcterms:modified>
</cp:coreProperties>
</file>