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9" r:id="rId9"/>
    <p:sldId id="267" r:id="rId10"/>
    <p:sldId id="268" r:id="rId11"/>
    <p:sldId id="270" r:id="rId12"/>
    <p:sldId id="259" r:id="rId13"/>
    <p:sldId id="273" r:id="rId14"/>
    <p:sldId id="272" r:id="rId15"/>
    <p:sldId id="260" r:id="rId16"/>
    <p:sldId id="276" r:id="rId17"/>
    <p:sldId id="274" r:id="rId18"/>
    <p:sldId id="275" r:id="rId19"/>
    <p:sldId id="280" r:id="rId20"/>
    <p:sldId id="261" r:id="rId21"/>
    <p:sldId id="277" r:id="rId22"/>
    <p:sldId id="278" r:id="rId23"/>
    <p:sldId id="279" r:id="rId24"/>
    <p:sldId id="26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1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083D2-3B8F-438C-8F00-FAB9E2BD28AB}" type="datetimeFigureOut">
              <a:rPr lang="en-US" smtClean="0"/>
              <a:pPr/>
              <a:t>8/17/2014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B5F62-8F91-4C34-99FF-BF7998291B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850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Examples: plants, algae, bacteria, phytoplankton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B5F62-8F91-4C34-99FF-BF7998291B1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more energy an ecosystem has, the more life it can support.  Where does most of the energy enter an ecosystem?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B5F62-8F91-4C34-99FF-BF7998291B1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7309-B614-42EA-90D1-46F125CF5699}" type="datetimeFigureOut">
              <a:rPr lang="en-US" smtClean="0"/>
              <a:pPr/>
              <a:t>8/17/2014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7368-E92C-4A51-9A7C-EC6858891A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7309-B614-42EA-90D1-46F125CF5699}" type="datetimeFigureOut">
              <a:rPr lang="en-US" smtClean="0"/>
              <a:pPr/>
              <a:t>8/17/2014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7368-E92C-4A51-9A7C-EC6858891A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7309-B614-42EA-90D1-46F125CF5699}" type="datetimeFigureOut">
              <a:rPr lang="en-US" smtClean="0"/>
              <a:pPr/>
              <a:t>8/17/2014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7368-E92C-4A51-9A7C-EC6858891A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7309-B614-42EA-90D1-46F125CF5699}" type="datetimeFigureOut">
              <a:rPr lang="en-US" smtClean="0"/>
              <a:pPr/>
              <a:t>8/17/2014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7368-E92C-4A51-9A7C-EC6858891A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7309-B614-42EA-90D1-46F125CF5699}" type="datetimeFigureOut">
              <a:rPr lang="en-US" smtClean="0"/>
              <a:pPr/>
              <a:t>8/17/2014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7368-E92C-4A51-9A7C-EC6858891A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7309-B614-42EA-90D1-46F125CF5699}" type="datetimeFigureOut">
              <a:rPr lang="en-US" smtClean="0"/>
              <a:pPr/>
              <a:t>8/17/2014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7368-E92C-4A51-9A7C-EC6858891A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7309-B614-42EA-90D1-46F125CF5699}" type="datetimeFigureOut">
              <a:rPr lang="en-US" smtClean="0"/>
              <a:pPr/>
              <a:t>8/17/2014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7368-E92C-4A51-9A7C-EC6858891A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7309-B614-42EA-90D1-46F125CF5699}" type="datetimeFigureOut">
              <a:rPr lang="en-US" smtClean="0"/>
              <a:pPr/>
              <a:t>8/17/2014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7368-E92C-4A51-9A7C-EC6858891A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7309-B614-42EA-90D1-46F125CF5699}" type="datetimeFigureOut">
              <a:rPr lang="en-US" smtClean="0"/>
              <a:pPr/>
              <a:t>8/17/2014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7368-E92C-4A51-9A7C-EC6858891A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7309-B614-42EA-90D1-46F125CF5699}" type="datetimeFigureOut">
              <a:rPr lang="en-US" smtClean="0"/>
              <a:pPr/>
              <a:t>8/17/2014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7368-E92C-4A51-9A7C-EC6858891A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7309-B614-42EA-90D1-46F125CF5699}" type="datetimeFigureOut">
              <a:rPr lang="en-US" smtClean="0"/>
              <a:pPr/>
              <a:t>8/17/2014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7368-E92C-4A51-9A7C-EC6858891A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F7309-B614-42EA-90D1-46F125CF5699}" type="datetimeFigureOut">
              <a:rPr lang="en-US" smtClean="0"/>
              <a:pPr/>
              <a:t>8/17/2014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07368-E92C-4A51-9A7C-EC6858891A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ohgQZq-l1w" TargetMode="External"/><Relationship Id="rId2" Type="http://schemas.openxmlformats.org/officeDocument/2006/relationships/hyperlink" Target="http://www.amnh.org/explore/science-bulletins/(watch)/earth/documentaries/storing-co2-to-protect-the-climat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Chp</a:t>
            </a:r>
            <a:r>
              <a:rPr lang="en-US" dirty="0" smtClean="0"/>
              <a:t> 3: Ecosystem </a:t>
            </a:r>
            <a:r>
              <a:rPr lang="en-US" dirty="0" smtClean="0"/>
              <a:t>Ecology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These successive levels of organisms consuming one another are </a:t>
            </a:r>
            <a:r>
              <a:rPr lang="en-US" b="1" i="1" dirty="0" smtClean="0"/>
              <a:t>____________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Energy moves up the trophic levels, but usually only ___% gets transferred.  </a:t>
            </a:r>
            <a:r>
              <a:rPr lang="en-US" dirty="0" smtClean="0">
                <a:solidFill>
                  <a:srgbClr val="00B0F0"/>
                </a:solidFill>
              </a:rPr>
              <a:t>Where does it go?</a:t>
            </a:r>
          </a:p>
          <a:p>
            <a:pPr>
              <a:buNone/>
            </a:pPr>
            <a:r>
              <a:rPr lang="en-US" dirty="0" smtClean="0"/>
              <a:t>Another way to show how energy moves from one organism to another is a </a:t>
            </a:r>
            <a:r>
              <a:rPr lang="en-US" b="1" i="1" dirty="0" smtClean="0"/>
              <a:t>_____________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en-US" b="1" i="1" dirty="0" smtClean="0"/>
              <a:t>_____________</a:t>
            </a:r>
            <a:r>
              <a:rPr lang="en-US" dirty="0" smtClean="0"/>
              <a:t>are </a:t>
            </a:r>
            <a:r>
              <a:rPr lang="en-US" dirty="0" smtClean="0"/>
              <a:t>more realistic. </a:t>
            </a:r>
            <a:r>
              <a:rPr lang="en-US" dirty="0" smtClean="0">
                <a:solidFill>
                  <a:srgbClr val="00B0F0"/>
                </a:solidFill>
              </a:rPr>
              <a:t>Why</a:t>
            </a:r>
            <a:r>
              <a:rPr lang="en-US" dirty="0" smtClean="0">
                <a:solidFill>
                  <a:srgbClr val="00B0F0"/>
                </a:solidFill>
              </a:rPr>
              <a:t>?</a:t>
            </a:r>
          </a:p>
          <a:p>
            <a:pPr>
              <a:buNone/>
            </a:pPr>
            <a:r>
              <a:rPr lang="en-US" dirty="0" smtClean="0"/>
              <a:t>In both, the arrows point towards _____________.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Some organisms don’t fit so neatly into a trophic level.</a:t>
            </a:r>
          </a:p>
          <a:p>
            <a:pPr lvl="1"/>
            <a:r>
              <a:rPr lang="en-US" b="1" i="1" dirty="0" smtClean="0"/>
              <a:t>_____________ </a:t>
            </a:r>
            <a:r>
              <a:rPr lang="en-US" dirty="0" smtClean="0"/>
              <a:t>eat dead organisms and </a:t>
            </a:r>
            <a:r>
              <a:rPr lang="en-US" dirty="0" smtClean="0"/>
              <a:t>can be at any </a:t>
            </a:r>
            <a:r>
              <a:rPr lang="en-US" dirty="0" smtClean="0"/>
              <a:t>level.</a:t>
            </a:r>
            <a:endParaRPr lang="en-US" dirty="0" smtClean="0"/>
          </a:p>
          <a:p>
            <a:pPr lvl="1"/>
            <a:r>
              <a:rPr lang="en-US" b="1" i="1" dirty="0" smtClean="0"/>
              <a:t>_____________</a:t>
            </a:r>
            <a:r>
              <a:rPr lang="en-US" dirty="0" smtClean="0"/>
              <a:t> </a:t>
            </a:r>
            <a:r>
              <a:rPr lang="en-US" dirty="0" smtClean="0"/>
              <a:t>break down dead tissue.</a:t>
            </a:r>
          </a:p>
          <a:p>
            <a:pPr lvl="1"/>
            <a:r>
              <a:rPr lang="en-US" b="1" i="1" dirty="0" smtClean="0"/>
              <a:t>_____________</a:t>
            </a:r>
            <a:r>
              <a:rPr lang="en-US" dirty="0" smtClean="0"/>
              <a:t> </a:t>
            </a:r>
            <a:r>
              <a:rPr lang="en-US" dirty="0" smtClean="0"/>
              <a:t>breakdown nutrients and do the final recycling.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 Productivity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Since most energy enters an ecosystem through </a:t>
            </a:r>
            <a:r>
              <a:rPr lang="en-US" dirty="0" err="1" smtClean="0"/>
              <a:t>autotrophs</a:t>
            </a:r>
            <a:r>
              <a:rPr lang="en-US" dirty="0" smtClean="0"/>
              <a:t>,  they determine how much life can be supported by that ecosystem. </a:t>
            </a:r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b="1" i="1" u="sng" dirty="0" smtClean="0"/>
              <a:t>____________________</a:t>
            </a:r>
            <a:r>
              <a:rPr lang="en-US" b="1" i="1" dirty="0" smtClean="0"/>
              <a:t> </a:t>
            </a:r>
            <a:r>
              <a:rPr lang="en-US" dirty="0" smtClean="0"/>
              <a:t>is how much solar energy the producers in an ecosystem capture in a given year.</a:t>
            </a:r>
          </a:p>
          <a:p>
            <a:pPr>
              <a:buNone/>
            </a:pPr>
            <a:r>
              <a:rPr lang="en-US" dirty="0" smtClean="0"/>
              <a:t>The unit is kcal/m</a:t>
            </a:r>
            <a:r>
              <a:rPr lang="en-US" baseline="30000" dirty="0" smtClean="0"/>
              <a:t>2</a:t>
            </a:r>
            <a:r>
              <a:rPr lang="en-US" dirty="0" smtClean="0"/>
              <a:t>/yr.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What does “gross” mean? Why is this not a true reflection of the energy available to the next level?</a:t>
            </a:r>
          </a:p>
          <a:p>
            <a:pPr>
              <a:buNone/>
            </a:pPr>
            <a:r>
              <a:rPr lang="en-US" b="1" u="sng" dirty="0" smtClean="0"/>
              <a:t>_______________</a:t>
            </a:r>
            <a:r>
              <a:rPr lang="en-US" dirty="0" smtClean="0"/>
              <a:t>takes </a:t>
            </a:r>
            <a:r>
              <a:rPr lang="en-US" dirty="0" smtClean="0"/>
              <a:t>into account that autotrophs undergo cellular respiration.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NPP = GPP – respiration by producers</a:t>
            </a:r>
          </a:p>
          <a:p>
            <a:pPr>
              <a:buNone/>
            </a:pPr>
            <a:r>
              <a:rPr lang="en-US" dirty="0" smtClean="0"/>
              <a:t>Only the </a:t>
            </a:r>
            <a:r>
              <a:rPr lang="en-US" b="1" i="1" dirty="0" smtClean="0"/>
              <a:t>____________</a:t>
            </a:r>
            <a:r>
              <a:rPr lang="en-US" dirty="0" smtClean="0"/>
              <a:t> </a:t>
            </a:r>
            <a:r>
              <a:rPr lang="en-US" dirty="0" smtClean="0"/>
              <a:t>(dry organic material)  represented by the NPP is available as nutrients to the next trophic level.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figure_03_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7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Trophic Pyramids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How does the 2</a:t>
            </a:r>
            <a:r>
              <a:rPr lang="en-US" baseline="30000" dirty="0" smtClean="0">
                <a:solidFill>
                  <a:srgbClr val="00B0F0"/>
                </a:solidFill>
              </a:rPr>
              <a:t>nd</a:t>
            </a:r>
            <a:r>
              <a:rPr lang="en-US" dirty="0" smtClean="0">
                <a:solidFill>
                  <a:srgbClr val="00B0F0"/>
                </a:solidFill>
              </a:rPr>
              <a:t> law of thermodynamics affect 	the amount and quality of energy available 	to each successive trophic level?</a:t>
            </a:r>
          </a:p>
          <a:p>
            <a:pPr marL="0" indent="0">
              <a:buNone/>
            </a:pPr>
            <a:r>
              <a:rPr lang="en-US" dirty="0" smtClean="0"/>
              <a:t>It is a general assumption that only 10% of 	energy available at one level makes it to 	the next.</a:t>
            </a:r>
          </a:p>
          <a:p>
            <a:pPr marL="0" indent="0">
              <a:buNone/>
            </a:pPr>
            <a:r>
              <a:rPr lang="en-US" dirty="0" smtClean="0"/>
              <a:t>Actual </a:t>
            </a:r>
            <a:r>
              <a:rPr lang="en-US" i="1" u="sng" dirty="0" smtClean="0"/>
              <a:t>_______________</a:t>
            </a:r>
            <a:r>
              <a:rPr lang="en-US" dirty="0" smtClean="0"/>
              <a:t>can </a:t>
            </a:r>
            <a:r>
              <a:rPr lang="en-US" dirty="0" smtClean="0"/>
              <a:t>range from 5% to 	20</a:t>
            </a:r>
            <a:r>
              <a:rPr lang="en-US" dirty="0" smtClean="0"/>
              <a:t>%.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figure_03_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558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Read the last two paragraphs on </a:t>
            </a:r>
            <a:r>
              <a:rPr lang="en-US" dirty="0" err="1"/>
              <a:t>pg</a:t>
            </a:r>
            <a:r>
              <a:rPr lang="en-US" dirty="0"/>
              <a:t> 65.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How is the notion that “vegetarians are better for the environment” supported by ecological efficiency?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Matter Cycling in an Ecosystem:</a:t>
            </a:r>
            <a:br>
              <a:rPr lang="en-US" dirty="0" smtClean="0"/>
            </a:br>
            <a:r>
              <a:rPr lang="en-US" dirty="0" smtClean="0"/>
              <a:t>Biogeochemical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Use pages 66 to 73 to complete the Biogeochemical Cycles Organizer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Long-term </a:t>
            </a:r>
            <a:r>
              <a:rPr lang="en-US" dirty="0" smtClean="0"/>
              <a:t>Carbon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Sleipner</a:t>
            </a:r>
            <a:r>
              <a:rPr lang="en-US" dirty="0" smtClean="0"/>
              <a:t> Field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://www.amnh.org/explore/science-bulletins/(watch)/</a:t>
            </a:r>
            <a:r>
              <a:rPr lang="en-US" dirty="0" smtClean="0">
                <a:hlinkClick r:id="rId2"/>
              </a:rPr>
              <a:t>earth/documentaries/storing-co2-to-protect-the-climate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Shell video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www.youtube.com/watch?v=cohgQZq-l1w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323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Boundaries can be well defined (example: __) or they can be subjective (example: ____  ).</a:t>
            </a:r>
          </a:p>
          <a:p>
            <a:r>
              <a:rPr lang="en-US" dirty="0" smtClean="0"/>
              <a:t>Boundaries: </a:t>
            </a:r>
          </a:p>
          <a:p>
            <a:pPr lvl="1"/>
            <a:r>
              <a:rPr lang="en-US" dirty="0" smtClean="0"/>
              <a:t>can cross borders of states or countries</a:t>
            </a:r>
          </a:p>
          <a:p>
            <a:pPr lvl="1"/>
            <a:r>
              <a:rPr lang="en-US" dirty="0" smtClean="0"/>
              <a:t>can be vast (pg 59)</a:t>
            </a:r>
          </a:p>
          <a:p>
            <a:pPr lvl="1"/>
            <a:r>
              <a:rPr lang="en-US" dirty="0" smtClean="0"/>
              <a:t>can be “micro”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Ecosystem Response to Disturbance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i="1" u="sng" dirty="0" smtClean="0"/>
              <a:t>_________</a:t>
            </a:r>
            <a:r>
              <a:rPr lang="en-US" dirty="0" smtClean="0"/>
              <a:t> </a:t>
            </a:r>
            <a:r>
              <a:rPr lang="en-US" dirty="0" smtClean="0"/>
              <a:t>is an event that causes a change in population size or community composition.</a:t>
            </a:r>
          </a:p>
          <a:p>
            <a:pPr lvl="1"/>
            <a:r>
              <a:rPr lang="en-US" dirty="0" smtClean="0"/>
              <a:t>natural and </a:t>
            </a:r>
            <a:r>
              <a:rPr lang="en-US" dirty="0" smtClean="0"/>
              <a:t>anthropogenic examples</a:t>
            </a:r>
            <a:endParaRPr lang="en-US" dirty="0" smtClean="0"/>
          </a:p>
          <a:p>
            <a:pPr lvl="1"/>
            <a:r>
              <a:rPr lang="en-US" dirty="0" smtClean="0"/>
              <a:t>short-term and </a:t>
            </a:r>
            <a:r>
              <a:rPr lang="en-US" dirty="0" smtClean="0"/>
              <a:t>long-term examples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Are all disturbances disasters?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Resistance and Resilience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b="1" i="1" u="sng" dirty="0" smtClean="0"/>
              <a:t>______________</a:t>
            </a:r>
            <a:endParaRPr lang="en-US" b="1" i="1" u="sng" dirty="0" smtClean="0"/>
          </a:p>
          <a:p>
            <a:pPr lvl="1"/>
            <a:r>
              <a:rPr lang="en-US" dirty="0" smtClean="0"/>
              <a:t>Measure of how much a disturbance affects the flow of energy and matter</a:t>
            </a:r>
          </a:p>
          <a:p>
            <a:pPr lvl="1"/>
            <a:r>
              <a:rPr lang="en-US" dirty="0" smtClean="0"/>
              <a:t>High resistance or low resistance depends on if the net primary productivity is affected. (wildfires)</a:t>
            </a:r>
          </a:p>
          <a:p>
            <a:r>
              <a:rPr lang="en-US" b="1" i="1" u="sng" dirty="0" smtClean="0"/>
              <a:t>______________</a:t>
            </a:r>
            <a:endParaRPr lang="en-US" b="1" i="1" u="sng" dirty="0" smtClean="0"/>
          </a:p>
          <a:p>
            <a:pPr lvl="1"/>
            <a:r>
              <a:rPr lang="en-US" dirty="0" smtClean="0"/>
              <a:t>Rate at which an ecosystem returns to its original state</a:t>
            </a:r>
          </a:p>
          <a:p>
            <a:r>
              <a:rPr lang="en-US" dirty="0" smtClean="0"/>
              <a:t>These ideas refer to flows of energy and matter and not necessarily species numbers.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u="sng" dirty="0" smtClean="0"/>
              <a:t>_________________________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Disturbances are a natural part of life.</a:t>
            </a:r>
          </a:p>
          <a:p>
            <a:r>
              <a:rPr lang="en-US" dirty="0" smtClean="0"/>
              <a:t>Ecosystems experiencing intermediate levels of disturbance are usually the most </a:t>
            </a:r>
            <a:r>
              <a:rPr lang="en-US" dirty="0" smtClean="0"/>
              <a:t>_______________.</a:t>
            </a:r>
            <a:endParaRPr lang="en-US" dirty="0" smtClean="0"/>
          </a:p>
          <a:p>
            <a:r>
              <a:rPr lang="en-US" dirty="0" smtClean="0"/>
              <a:t>Pg 76, fig 3.19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ure_03_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94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u="sng" dirty="0" smtClean="0"/>
              <a:t>__________________</a:t>
            </a:r>
            <a:r>
              <a:rPr lang="en-US" dirty="0" smtClean="0"/>
              <a:t>—</a:t>
            </a:r>
            <a:r>
              <a:rPr lang="en-US" dirty="0" smtClean="0"/>
              <a:t>ecosystem worth because it is useful  as an instrument or tool</a:t>
            </a:r>
          </a:p>
          <a:p>
            <a:pPr lvl="1"/>
            <a:r>
              <a:rPr lang="en-US" b="1" i="1" u="sng" dirty="0" smtClean="0"/>
              <a:t>_________</a:t>
            </a:r>
            <a:r>
              <a:rPr lang="en-US" dirty="0" smtClean="0"/>
              <a:t> </a:t>
            </a:r>
            <a:r>
              <a:rPr lang="en-US" dirty="0" smtClean="0"/>
              <a:t>(goods)</a:t>
            </a:r>
          </a:p>
          <a:p>
            <a:pPr lvl="1"/>
            <a:r>
              <a:rPr lang="en-US" b="1" i="1" u="sng" dirty="0" smtClean="0"/>
              <a:t>___________________</a:t>
            </a:r>
            <a:r>
              <a:rPr lang="en-US" b="1" i="1" dirty="0" smtClean="0"/>
              <a:t> -</a:t>
            </a:r>
            <a:r>
              <a:rPr lang="en-US" dirty="0" smtClean="0"/>
              <a:t>production </a:t>
            </a:r>
            <a:r>
              <a:rPr lang="en-US" dirty="0" smtClean="0"/>
              <a:t>of oxygen; fixing of nitrogen</a:t>
            </a:r>
          </a:p>
          <a:p>
            <a:pPr lvl="1"/>
            <a:r>
              <a:rPr lang="en-US" dirty="0" smtClean="0"/>
              <a:t>Support systems- filtering water; pollination of food crops; natural pest control; habitat for animals</a:t>
            </a:r>
          </a:p>
          <a:p>
            <a:pPr lvl="1"/>
            <a:r>
              <a:rPr lang="en-US" dirty="0" smtClean="0"/>
              <a:t>______________ research</a:t>
            </a:r>
            <a:r>
              <a:rPr lang="en-US" dirty="0" smtClean="0"/>
              <a:t>; gain knowledge; beauty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Flow in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Photosynthesis and Respiration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Trophic Levels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Food Chains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Food Webs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1a)Photosynthesis, pg 61</a:t>
            </a:r>
            <a:endParaRPr lang="en-US" dirty="0"/>
          </a:p>
        </p:txBody>
      </p:sp>
      <p:pic>
        <p:nvPicPr>
          <p:cNvPr id="4" name="Content Placeholder 3" descr="figure_03_04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811"/>
          <a:stretch>
            <a:fillRect/>
          </a:stretch>
        </p:blipFill>
        <p:spPr>
          <a:xfrm>
            <a:off x="990600" y="1371600"/>
            <a:ext cx="6716284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Law of conservation of mass upheld?</a:t>
            </a:r>
          </a:p>
          <a:p>
            <a:r>
              <a:rPr lang="en-US" dirty="0" smtClean="0"/>
              <a:t>Organisms that undergo photosynthesis are </a:t>
            </a:r>
            <a:r>
              <a:rPr lang="en-US" b="1" i="1" dirty="0" smtClean="0"/>
              <a:t>_______________________</a:t>
            </a:r>
            <a:r>
              <a:rPr lang="en-US" dirty="0" smtClean="0"/>
              <a:t>.  </a:t>
            </a:r>
            <a:r>
              <a:rPr lang="en-US" dirty="0" smtClean="0"/>
              <a:t>They are the foundation of all food webs and chains.</a:t>
            </a:r>
          </a:p>
          <a:p>
            <a:r>
              <a:rPr lang="en-US" dirty="0" smtClean="0"/>
              <a:t>Examples: </a:t>
            </a:r>
            <a:endParaRPr lang="en-US" dirty="0" smtClean="0"/>
          </a:p>
          <a:p>
            <a:pPr lvl="1"/>
            <a:r>
              <a:rPr lang="en-US" dirty="0" smtClean="0"/>
              <a:t>terrestrial---</a:t>
            </a:r>
          </a:p>
          <a:p>
            <a:pPr lvl="1"/>
            <a:r>
              <a:rPr lang="en-US" dirty="0" smtClean="0"/>
              <a:t>aquatic---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1b) Cellular Respiration</a:t>
            </a:r>
            <a:endParaRPr lang="en-US" dirty="0"/>
          </a:p>
        </p:txBody>
      </p:sp>
      <p:pic>
        <p:nvPicPr>
          <p:cNvPr id="4" name="Content Placeholder 3" descr="figure_03_04_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8418"/>
          <a:stretch>
            <a:fillRect/>
          </a:stretch>
        </p:blipFill>
        <p:spPr>
          <a:xfrm>
            <a:off x="381000" y="1295400"/>
            <a:ext cx="8288299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Law of conservation of mass upheld?</a:t>
            </a:r>
          </a:p>
          <a:p>
            <a:r>
              <a:rPr lang="en-US" dirty="0" smtClean="0"/>
              <a:t>All organisms must use energy to carry out life functions. </a:t>
            </a:r>
            <a:r>
              <a:rPr lang="en-US" dirty="0" smtClean="0"/>
              <a:t>  ________ organisms undergo respiration.</a:t>
            </a:r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What </a:t>
            </a:r>
            <a:r>
              <a:rPr lang="en-US" dirty="0" smtClean="0">
                <a:solidFill>
                  <a:srgbClr val="00B0F0"/>
                </a:solidFill>
              </a:rPr>
              <a:t>will happen if more cellular respiration than photosynthesis occurs?</a:t>
            </a:r>
          </a:p>
          <a:p>
            <a:pPr>
              <a:buNone/>
            </a:pPr>
            <a:endParaRPr lang="en-US" b="1" i="1" dirty="0" smtClean="0"/>
          </a:p>
          <a:p>
            <a:pPr>
              <a:buNone/>
            </a:pP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Trophic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Organisms that can only get energy by consuming other organisms </a:t>
            </a:r>
            <a:r>
              <a:rPr lang="en-US" dirty="0" smtClean="0"/>
              <a:t>are____________ or _________________.</a:t>
            </a:r>
            <a:endParaRPr lang="en-US" b="1" i="1" dirty="0" smtClean="0"/>
          </a:p>
          <a:p>
            <a:r>
              <a:rPr lang="en-US" dirty="0" smtClean="0"/>
              <a:t>Consumers can further be categorized: </a:t>
            </a:r>
            <a:r>
              <a:rPr lang="en-US" b="1" i="1" dirty="0" smtClean="0"/>
              <a:t>herbivore, omnivore, carnivore</a:t>
            </a:r>
            <a:r>
              <a:rPr lang="en-US" b="1" i="1" dirty="0" smtClean="0"/>
              <a:t>.</a:t>
            </a:r>
          </a:p>
          <a:p>
            <a:pPr lvl="1"/>
            <a:r>
              <a:rPr lang="en-US" b="1" i="1" dirty="0" smtClean="0">
                <a:solidFill>
                  <a:srgbClr val="00B0F0"/>
                </a:solidFill>
              </a:rPr>
              <a:t>Examples of each:</a:t>
            </a:r>
            <a:endParaRPr lang="en-US" b="1" i="1" dirty="0" smtClean="0">
              <a:solidFill>
                <a:srgbClr val="00B0F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figure_03_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567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646</Words>
  <Application>Microsoft Office PowerPoint</Application>
  <PresentationFormat>On-screen Show (4:3)</PresentationFormat>
  <Paragraphs>84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Chp 3: Ecosystem Ecology</vt:lpstr>
      <vt:lpstr>Ecosystem Boundaries</vt:lpstr>
      <vt:lpstr>Energy Flow in Ecosystems</vt:lpstr>
      <vt:lpstr>1a)Photosynthesis, pg 61</vt:lpstr>
      <vt:lpstr>Slide 5</vt:lpstr>
      <vt:lpstr>1b) Cellular Respiration</vt:lpstr>
      <vt:lpstr>Slide 7</vt:lpstr>
      <vt:lpstr>2. Trophic Levels</vt:lpstr>
      <vt:lpstr>Slide 9</vt:lpstr>
      <vt:lpstr>Slide 10</vt:lpstr>
      <vt:lpstr>Slide 11</vt:lpstr>
      <vt:lpstr>Ecosystem Productivity</vt:lpstr>
      <vt:lpstr>Slide 13</vt:lpstr>
      <vt:lpstr>Slide 14</vt:lpstr>
      <vt:lpstr>Trophic Pyramids</vt:lpstr>
      <vt:lpstr>Slide 16</vt:lpstr>
      <vt:lpstr>Slide 17</vt:lpstr>
      <vt:lpstr>Matter Cycling in an Ecosystem: Biogeochemical Cycles</vt:lpstr>
      <vt:lpstr>Long-term Carbon Storage</vt:lpstr>
      <vt:lpstr>Ecosystem Response to Disturbance</vt:lpstr>
      <vt:lpstr>Resistance and Resilience</vt:lpstr>
      <vt:lpstr>_________________________</vt:lpstr>
      <vt:lpstr>Slide 23</vt:lpstr>
      <vt:lpstr>Ecosystem Services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Ecosystem Ecology</dc:title>
  <dc:creator>Bailey Clan</dc:creator>
  <cp:lastModifiedBy>Bailey Clan</cp:lastModifiedBy>
  <cp:revision>51</cp:revision>
  <dcterms:created xsi:type="dcterms:W3CDTF">2011-08-21T15:28:51Z</dcterms:created>
  <dcterms:modified xsi:type="dcterms:W3CDTF">2014-08-18T01:47:39Z</dcterms:modified>
</cp:coreProperties>
</file>