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9" r:id="rId4"/>
    <p:sldId id="260" r:id="rId5"/>
    <p:sldId id="261" r:id="rId6"/>
    <p:sldId id="263" r:id="rId7"/>
    <p:sldId id="265" r:id="rId8"/>
    <p:sldId id="269" r:id="rId9"/>
    <p:sldId id="270" r:id="rId10"/>
    <p:sldId id="271" r:id="rId11"/>
    <p:sldId id="272" r:id="rId12"/>
    <p:sldId id="273" r:id="rId13"/>
    <p:sldId id="275" r:id="rId14"/>
    <p:sldId id="276" r:id="rId15"/>
    <p:sldId id="274" r:id="rId16"/>
    <p:sldId id="277" r:id="rId17"/>
    <p:sldId id="290" r:id="rId18"/>
    <p:sldId id="278" r:id="rId19"/>
    <p:sldId id="280" r:id="rId20"/>
    <p:sldId id="279" r:id="rId21"/>
    <p:sldId id="281" r:id="rId22"/>
    <p:sldId id="283" r:id="rId23"/>
    <p:sldId id="282" r:id="rId24"/>
    <p:sldId id="284" r:id="rId25"/>
    <p:sldId id="285" r:id="rId26"/>
    <p:sldId id="286" r:id="rId27"/>
    <p:sldId id="287" r:id="rId28"/>
    <p:sldId id="288" r:id="rId29"/>
    <p:sldId id="28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B0670-0620-40AD-8534-A803E442C732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0968-8469-4F65-AEB1-982853040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93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671C869-F193-413B-9572-E15221BD8E3A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Nitrogen- dilutes oxygen so we don’t have uncontrolled burning; need for building protein and DNA</a:t>
            </a:r>
          </a:p>
          <a:p>
            <a:pPr eaLnBrk="1" hangingPunct="1"/>
            <a:r>
              <a:rPr lang="en-US" dirty="0" smtClean="0"/>
              <a:t>Oxygen- for respiration and combustion</a:t>
            </a:r>
          </a:p>
          <a:p>
            <a:pPr eaLnBrk="1" hangingPunct="1"/>
            <a:r>
              <a:rPr lang="en-US" dirty="0" smtClean="0"/>
              <a:t>Argon- used in light bulbs</a:t>
            </a:r>
          </a:p>
          <a:p>
            <a:pPr eaLnBrk="1" hangingPunct="1"/>
            <a:r>
              <a:rPr lang="en-US" dirty="0" smtClean="0"/>
              <a:t>Carbon Dioxide- used by plants for photosynthesis; traps heat that allows earth to regulate its temperature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Water:  where is the lowest percentage of water in the air?  Where is the highest?  How does the change in water percentage change the other percentages?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030A971-FA3F-4945-B1BB-6FC524484844}" type="slidenum">
              <a:rPr lang="en-US"/>
              <a:pPr/>
              <a:t>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Predict:  How does the temperature change? How will the composition change? What is meant by movement? Density?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Warm</a:t>
            </a:r>
            <a:r>
              <a:rPr lang="en-US" baseline="0" dirty="0" smtClean="0"/>
              <a:t> air rises; cold sinks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Warm days are usually more humid because can hold more water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C0968-8469-4F65-AEB1-982853040B3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CCC9-4B32-4211-962C-C8877FC54836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5BB4-0832-4F78-9C1B-E920862B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CCC9-4B32-4211-962C-C8877FC54836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5BB4-0832-4F78-9C1B-E920862B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CCC9-4B32-4211-962C-C8877FC54836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5BB4-0832-4F78-9C1B-E920862B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ABF46-8876-4119-8480-75848C680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CCC9-4B32-4211-962C-C8877FC54836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5BB4-0832-4F78-9C1B-E920862B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CCC9-4B32-4211-962C-C8877FC54836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5BB4-0832-4F78-9C1B-E920862B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CCC9-4B32-4211-962C-C8877FC54836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5BB4-0832-4F78-9C1B-E920862B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CCC9-4B32-4211-962C-C8877FC54836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5BB4-0832-4F78-9C1B-E920862B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CCC9-4B32-4211-962C-C8877FC54836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5BB4-0832-4F78-9C1B-E920862B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CCC9-4B32-4211-962C-C8877FC54836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5BB4-0832-4F78-9C1B-E920862B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CCC9-4B32-4211-962C-C8877FC54836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5BB4-0832-4F78-9C1B-E920862B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CCC9-4B32-4211-962C-C8877FC54836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5BB4-0832-4F78-9C1B-E920862B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DCCC9-4B32-4211-962C-C8877FC54836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15BB4-0832-4F78-9C1B-E920862B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niR_-Kv4S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7FVZrw7bk1w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aanews.noaa.gov/stories2009/20090709_elnino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5JzUgi6YNlY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uNn4VqFtJ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4: Global Climates and Biomes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Fig 4.6, pg 92</a:t>
            </a:r>
          </a:p>
          <a:p>
            <a:r>
              <a:rPr lang="en-US" dirty="0" smtClean="0"/>
              <a:t>The rising of warm moist air at the equator, becoming dry and then moving north or south and sinking is called a </a:t>
            </a:r>
            <a:r>
              <a:rPr lang="en-US" b="1" i="1" dirty="0" smtClean="0"/>
              <a:t>________________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When two converging Hadley cells meet, the </a:t>
            </a:r>
            <a:r>
              <a:rPr lang="en-US" b="1" i="1" u="sng" dirty="0" smtClean="0"/>
              <a:t>_______________________________</a:t>
            </a:r>
            <a:r>
              <a:rPr lang="en-US" dirty="0" smtClean="0"/>
              <a:t>forms</a:t>
            </a:r>
            <a:r>
              <a:rPr lang="en-US" dirty="0" smtClean="0"/>
              <a:t>.  It is not stationary and moves with the seasons.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How does it move with the seasons?  How does this affect the weather in an area?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1d. </a:t>
            </a:r>
            <a:r>
              <a:rPr lang="en-US" b="1" i="1" dirty="0" err="1" smtClean="0"/>
              <a:t>Coriolis</a:t>
            </a:r>
            <a:r>
              <a:rPr lang="en-US" b="1" i="1" dirty="0" smtClean="0"/>
              <a:t> Effect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Which way do storms move in our part of the country?</a:t>
            </a:r>
          </a:p>
          <a:p>
            <a:r>
              <a:rPr lang="en-US" dirty="0" smtClean="0"/>
              <a:t>Because the earth rotates, it causes winds from Hadley cells and polar cells to </a:t>
            </a:r>
            <a:r>
              <a:rPr lang="en-US" dirty="0" smtClean="0"/>
              <a:t>____________.</a:t>
            </a:r>
            <a:endParaRPr lang="en-US" dirty="0" smtClean="0"/>
          </a:p>
          <a:p>
            <a:r>
              <a:rPr lang="en-US" dirty="0" smtClean="0"/>
              <a:t>See fig 4.8 and fig 4.9 pg 93 and </a:t>
            </a:r>
            <a:r>
              <a:rPr lang="en-US" dirty="0" smtClean="0"/>
              <a:t>94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Coriolis</a:t>
            </a:r>
            <a:r>
              <a:rPr lang="en-US" dirty="0" smtClean="0">
                <a:solidFill>
                  <a:srgbClr val="00B0F0"/>
                </a:solidFill>
              </a:rPr>
              <a:t> Demonstration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Ocean Currents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Ocean currents circulate both at the surface and deep.</a:t>
            </a:r>
          </a:p>
          <a:p>
            <a:pPr marL="514350" indent="-514350">
              <a:buAutoNum type="alphaUcPeriod"/>
            </a:pPr>
            <a:r>
              <a:rPr lang="en-US" dirty="0" smtClean="0"/>
              <a:t>Surface Currents are called </a:t>
            </a:r>
            <a:r>
              <a:rPr lang="en-US" b="1" i="1" u="sng" dirty="0" smtClean="0"/>
              <a:t>________</a:t>
            </a:r>
            <a:r>
              <a:rPr lang="en-US" dirty="0" smtClean="0"/>
              <a:t>.  </a:t>
            </a:r>
            <a:r>
              <a:rPr lang="en-US" dirty="0" smtClean="0"/>
              <a:t>They are affected by temperature difference between the poles and the equator as well as prevailing winds.</a:t>
            </a:r>
          </a:p>
          <a:p>
            <a:pPr marL="514350" indent="-514350">
              <a:buNone/>
            </a:pPr>
            <a:r>
              <a:rPr lang="en-US" dirty="0" smtClean="0"/>
              <a:t>	These currents redistribute heat in the oceans and cause </a:t>
            </a:r>
            <a:r>
              <a:rPr lang="en-US" dirty="0" smtClean="0"/>
              <a:t>____________________________________.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gure_04_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0694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3b. </a:t>
            </a:r>
            <a:r>
              <a:rPr lang="en-US" b="1" i="1" u="sng" dirty="0" smtClean="0"/>
              <a:t>_________</a:t>
            </a:r>
            <a:r>
              <a:rPr lang="en-US" dirty="0" smtClean="0"/>
              <a:t> </a:t>
            </a:r>
            <a:r>
              <a:rPr lang="en-US" dirty="0" smtClean="0"/>
              <a:t>occurs where currents split (usually on the west coast of continents).  This rising of cold, nutrient rich water usually is an area of rich ocean life.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3c. </a:t>
            </a:r>
            <a:r>
              <a:rPr lang="en-US" b="1" i="1" u="sng" dirty="0" err="1" smtClean="0"/>
              <a:t>Thermohaline</a:t>
            </a:r>
            <a:r>
              <a:rPr lang="en-US" b="1" i="1" u="sng" dirty="0" smtClean="0"/>
              <a:t> Circulation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This circulation is global and is due to </a:t>
            </a:r>
            <a:r>
              <a:rPr lang="en-US" dirty="0" smtClean="0"/>
              <a:t>__________ </a:t>
            </a:r>
            <a:r>
              <a:rPr lang="en-US" dirty="0" smtClean="0"/>
              <a:t>as well as </a:t>
            </a:r>
            <a:r>
              <a:rPr lang="en-US" dirty="0" smtClean="0"/>
              <a:t>_________ </a:t>
            </a:r>
            <a:r>
              <a:rPr lang="en-US" dirty="0" smtClean="0"/>
              <a:t>differences.</a:t>
            </a:r>
          </a:p>
          <a:p>
            <a:pPr>
              <a:buNone/>
            </a:pPr>
            <a:r>
              <a:rPr lang="en-US" dirty="0" smtClean="0"/>
              <a:t>Cold, salty water sinks at higher latitudes and warm, less salty water rises near the equator.</a:t>
            </a:r>
          </a:p>
          <a:p>
            <a:pPr>
              <a:buNone/>
            </a:pPr>
            <a:r>
              <a:rPr lang="en-US" dirty="0" smtClean="0"/>
              <a:t>This circulation can take nearly 1,000 years to complete a cycle.</a:t>
            </a:r>
          </a:p>
          <a:p>
            <a:pPr>
              <a:buNone/>
            </a:pPr>
            <a:r>
              <a:rPr lang="en-US" dirty="0" smtClean="0"/>
              <a:t>A concern is that melting glaciers could upset the salinity balance and stop the circulation.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Day After Tomorrow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hlinkClick r:id="rId2"/>
              </a:rPr>
              <a:t>http://www.youtube.com/watch?v=3niR_-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hlinkClick r:id="rId2"/>
              </a:rPr>
              <a:t>Kv4SM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Nino/La Nina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Normally, currents in the southern Pacific travel from South America to Australia </a:t>
            </a:r>
            <a:r>
              <a:rPr lang="en-US" dirty="0" smtClean="0"/>
              <a:t>_________.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For reasons not fully understood, those currents </a:t>
            </a:r>
            <a:r>
              <a:rPr lang="en-US" dirty="0" smtClean="0"/>
              <a:t>__________ </a:t>
            </a:r>
            <a:r>
              <a:rPr lang="en-US" dirty="0" smtClean="0"/>
              <a:t>every 3-7 years.</a:t>
            </a:r>
          </a:p>
          <a:p>
            <a:pPr>
              <a:buNone/>
            </a:pPr>
            <a:r>
              <a:rPr lang="en-US" dirty="0" smtClean="0"/>
              <a:t>The winds and ocean currents change causing the </a:t>
            </a:r>
            <a:r>
              <a:rPr lang="en-US" i="1" u="sng" dirty="0" smtClean="0"/>
              <a:t>______________________</a:t>
            </a:r>
            <a:r>
              <a:rPr lang="en-US" dirty="0" smtClean="0"/>
              <a:t>.  </a:t>
            </a:r>
            <a:r>
              <a:rPr lang="en-US" dirty="0" smtClean="0"/>
              <a:t>This causes less fish along Peru, cooler and wetter conditions in the southeast US, and dry weather in southern Africa and Asia.</a:t>
            </a:r>
          </a:p>
          <a:p>
            <a:pPr>
              <a:buNone/>
            </a:pPr>
            <a:r>
              <a:rPr lang="en-US" sz="2800" dirty="0" smtClean="0">
                <a:hlinkClick r:id="rId2"/>
              </a:rPr>
              <a:t>http://www.youtube.com/watch?v=7FVZrw7bk1w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Nino and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www.huffingtonpost.com/2012/09/25/2012-el-nino-developing_n_1912078.html</a:t>
            </a:r>
          </a:p>
          <a:p>
            <a:pPr>
              <a:buNone/>
            </a:pPr>
            <a:endParaRPr lang="en-US" sz="2400" dirty="0" smtClean="0">
              <a:hlinkClick r:id="rId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 Shadows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_________________</a:t>
            </a:r>
            <a:r>
              <a:rPr lang="en-US" dirty="0" smtClean="0"/>
              <a:t>are </a:t>
            </a:r>
            <a:r>
              <a:rPr lang="en-US" dirty="0" smtClean="0"/>
              <a:t>areas of dryness on the leeward side of a mountain.</a:t>
            </a:r>
          </a:p>
          <a:p>
            <a:r>
              <a:rPr lang="en-US" dirty="0" smtClean="0"/>
              <a:t>______________-facing </a:t>
            </a:r>
            <a:r>
              <a:rPr lang="en-US" dirty="0" smtClean="0"/>
              <a:t>the wind</a:t>
            </a:r>
          </a:p>
          <a:p>
            <a:r>
              <a:rPr lang="en-US" dirty="0" smtClean="0"/>
              <a:t>______________</a:t>
            </a:r>
            <a:r>
              <a:rPr lang="en-US" dirty="0" smtClean="0"/>
              <a:t>-back </a:t>
            </a:r>
            <a:r>
              <a:rPr lang="en-US" dirty="0" smtClean="0"/>
              <a:t>to the wind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Where are some major rain shadows located?  How do the biomes on the leeward and windward side compare?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Climatograph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What three pieces of data make up a </a:t>
            </a:r>
            <a:r>
              <a:rPr lang="en-US" dirty="0" err="1" smtClean="0">
                <a:solidFill>
                  <a:srgbClr val="00B0F0"/>
                </a:solidFill>
              </a:rPr>
              <a:t>climatograph</a:t>
            </a:r>
            <a:r>
              <a:rPr lang="en-US" dirty="0" smtClean="0">
                <a:solidFill>
                  <a:srgbClr val="00B0F0"/>
                </a:solidFill>
              </a:rPr>
              <a:t>?</a:t>
            </a:r>
          </a:p>
          <a:p>
            <a:pPr>
              <a:buNone/>
            </a:pPr>
            <a:r>
              <a:rPr lang="en-US" dirty="0" smtClean="0"/>
              <a:t>Fig 4.18, pg 101: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How </a:t>
            </a:r>
            <a:r>
              <a:rPr lang="en-US" dirty="0" smtClean="0">
                <a:solidFill>
                  <a:srgbClr val="00B0F0"/>
                </a:solidFill>
              </a:rPr>
              <a:t>can you tell what limits plant growth in a biome?</a:t>
            </a:r>
          </a:p>
          <a:p>
            <a:pPr>
              <a:buNone/>
            </a:pPr>
            <a:r>
              <a:rPr lang="en-US" dirty="0" smtClean="0"/>
              <a:t>Sketch a representative graph.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Processes that Determine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Atmosphere</a:t>
            </a:r>
          </a:p>
          <a:p>
            <a:pPr marL="914400" lvl="1" indent="-514350">
              <a:buNone/>
            </a:pPr>
            <a:r>
              <a:rPr lang="en-US" dirty="0" smtClean="0"/>
              <a:t>a. Composition</a:t>
            </a:r>
          </a:p>
          <a:p>
            <a:pPr marL="914400" lvl="1" indent="-514350">
              <a:buNone/>
            </a:pPr>
            <a:r>
              <a:rPr lang="en-US" dirty="0" smtClean="0"/>
              <a:t>b. Unequal heating</a:t>
            </a:r>
          </a:p>
          <a:p>
            <a:pPr marL="914400" lvl="1" indent="-514350">
              <a:buNone/>
            </a:pPr>
            <a:r>
              <a:rPr lang="en-US" dirty="0" smtClean="0"/>
              <a:t>c. Convection Currents</a:t>
            </a:r>
          </a:p>
          <a:p>
            <a:pPr marL="914400" lvl="1" indent="-514350">
              <a:buNone/>
            </a:pPr>
            <a:r>
              <a:rPr lang="en-US" dirty="0" smtClean="0"/>
              <a:t>d. </a:t>
            </a:r>
            <a:r>
              <a:rPr lang="en-US" dirty="0" err="1" smtClean="0"/>
              <a:t>Coriolis</a:t>
            </a:r>
            <a:r>
              <a:rPr lang="en-US" dirty="0" smtClean="0"/>
              <a:t> Effect</a:t>
            </a:r>
          </a:p>
          <a:p>
            <a:pPr marL="514350" lvl="1" indent="-514350">
              <a:buNone/>
            </a:pPr>
            <a:r>
              <a:rPr lang="en-US" sz="3200" dirty="0" smtClean="0"/>
              <a:t>2. Earth’s Tilt</a:t>
            </a:r>
          </a:p>
          <a:p>
            <a:pPr marL="514350" lvl="1" indent="-514350">
              <a:buNone/>
            </a:pPr>
            <a:r>
              <a:rPr lang="en-US" sz="3200" dirty="0" smtClean="0"/>
              <a:t>3. Ocean Currents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Gyres</a:t>
            </a:r>
          </a:p>
          <a:p>
            <a:pPr marL="914400" lvl="1" indent="-514350">
              <a:buAutoNum type="alphaLcPeriod"/>
            </a:pPr>
            <a:r>
              <a:rPr lang="en-US" dirty="0" err="1" smtClean="0"/>
              <a:t>Thermohaline</a:t>
            </a:r>
            <a:r>
              <a:rPr lang="en-US" dirty="0" smtClean="0"/>
              <a:t> circulation</a:t>
            </a:r>
          </a:p>
          <a:p>
            <a:pPr marL="914400" lvl="1" indent="-514350">
              <a:buNone/>
            </a:pPr>
            <a:endParaRPr lang="en-US" dirty="0" smtClean="0"/>
          </a:p>
          <a:p>
            <a:pPr marL="514350" lvl="1" indent="-514350">
              <a:buFont typeface="Arial" pitchFamily="34" charset="0"/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Terrestrial Biome Graphic Organizer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Biome</a:t>
            </a:r>
          </a:p>
          <a:p>
            <a:r>
              <a:rPr lang="en-US" dirty="0" smtClean="0"/>
              <a:t>Location</a:t>
            </a:r>
          </a:p>
          <a:p>
            <a:r>
              <a:rPr lang="en-US" dirty="0" smtClean="0"/>
              <a:t>Precipitation (when the most, how much, constant or not, etc)</a:t>
            </a:r>
          </a:p>
          <a:p>
            <a:r>
              <a:rPr lang="en-US" dirty="0" smtClean="0"/>
              <a:t>Temperature (high/low, constant, etc)</a:t>
            </a:r>
          </a:p>
          <a:p>
            <a:r>
              <a:rPr lang="en-US" dirty="0" smtClean="0"/>
              <a:t>Vegetation/Animal Types</a:t>
            </a:r>
          </a:p>
          <a:p>
            <a:r>
              <a:rPr lang="en-US" dirty="0" smtClean="0"/>
              <a:t> Vegetation/Animal Adaptations</a:t>
            </a:r>
          </a:p>
          <a:p>
            <a:r>
              <a:rPr lang="en-US" dirty="0" smtClean="0"/>
              <a:t>Human Interference</a:t>
            </a:r>
          </a:p>
          <a:p>
            <a:r>
              <a:rPr lang="en-US" dirty="0" smtClean="0"/>
              <a:t>Special Notes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Aquatic Biomes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Categorized by  salinity, depth, and water flow.</a:t>
            </a:r>
          </a:p>
          <a:p>
            <a:pPr>
              <a:buNone/>
            </a:pPr>
            <a:r>
              <a:rPr lang="en-US" dirty="0" smtClean="0"/>
              <a:t>1. Ponds/Lakes:</a:t>
            </a:r>
          </a:p>
          <a:p>
            <a:pPr>
              <a:buNone/>
            </a:pPr>
            <a:r>
              <a:rPr lang="en-US" dirty="0" smtClean="0"/>
              <a:t>	-freshwater, standing, then with depth zones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-________—</a:t>
            </a:r>
            <a:r>
              <a:rPr lang="en-US" dirty="0" smtClean="0"/>
              <a:t>shallow edge; most photosynthesis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b="1" i="1" u="sng" dirty="0" smtClean="0"/>
              <a:t>________</a:t>
            </a:r>
            <a:r>
              <a:rPr lang="en-US" dirty="0" smtClean="0"/>
              <a:t>—open </a:t>
            </a:r>
            <a:r>
              <a:rPr lang="en-US" dirty="0" smtClean="0"/>
              <a:t>water; floating plants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</a:t>
            </a:r>
            <a:r>
              <a:rPr lang="en-US" b="1" i="1" u="sng" dirty="0" smtClean="0"/>
              <a:t>________</a:t>
            </a:r>
            <a:r>
              <a:rPr lang="en-US" dirty="0" smtClean="0"/>
              <a:t>---</a:t>
            </a:r>
            <a:r>
              <a:rPr lang="en-US" dirty="0" smtClean="0"/>
              <a:t>dark zone; no photosynthesis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</a:t>
            </a:r>
            <a:r>
              <a:rPr lang="en-US" b="1" i="1" u="sng" dirty="0" smtClean="0"/>
              <a:t>________</a:t>
            </a:r>
            <a:r>
              <a:rPr lang="en-US" dirty="0" smtClean="0"/>
              <a:t>—muddy </a:t>
            </a:r>
            <a:r>
              <a:rPr lang="en-US" dirty="0" smtClean="0"/>
              <a:t>bottom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ake zon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24545" cy="66294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45720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Streams/Rivers:</a:t>
            </a:r>
          </a:p>
          <a:p>
            <a:pPr>
              <a:buNone/>
            </a:pPr>
            <a:r>
              <a:rPr lang="en-US" dirty="0" smtClean="0"/>
              <a:t>	-freshwater, flowing, depth can vary</a:t>
            </a:r>
          </a:p>
          <a:p>
            <a:pPr>
              <a:buNone/>
            </a:pPr>
            <a:r>
              <a:rPr lang="en-US" dirty="0" smtClean="0"/>
              <a:t>	-water speed determines the life in the water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F0"/>
                </a:solidFill>
              </a:rPr>
              <a:t>How would the life differ by speed?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3074" name="Picture 2" descr="http://www.oxbowriver.com/Web_Images/Stream_Ecology_Images/RCC/OEPA-RCCps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6741" y="0"/>
            <a:ext cx="469725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Wetlands:</a:t>
            </a:r>
          </a:p>
          <a:p>
            <a:pPr>
              <a:buNone/>
            </a:pPr>
            <a:r>
              <a:rPr lang="en-US" dirty="0" smtClean="0"/>
              <a:t>	-extremely high productivity</a:t>
            </a:r>
          </a:p>
          <a:p>
            <a:pPr>
              <a:buNone/>
            </a:pPr>
            <a:r>
              <a:rPr lang="en-US" dirty="0" smtClean="0"/>
              <a:t>	-filters water</a:t>
            </a:r>
          </a:p>
          <a:p>
            <a:pPr>
              <a:buNone/>
            </a:pPr>
            <a:r>
              <a:rPr lang="en-US" dirty="0" smtClean="0"/>
              <a:t>	-prevent floods</a:t>
            </a:r>
          </a:p>
          <a:p>
            <a:pPr>
              <a:buNone/>
            </a:pPr>
            <a:r>
              <a:rPr lang="en-US" dirty="0" smtClean="0"/>
              <a:t>	-habitat for migrating birds</a:t>
            </a:r>
          </a:p>
          <a:p>
            <a:pPr>
              <a:buNone/>
            </a:pPr>
            <a:r>
              <a:rPr lang="en-US" dirty="0" smtClean="0"/>
              <a:t>	Freshwater: submerged part or all of year but 	shallow enough to support specialized 	plants</a:t>
            </a:r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i="1" dirty="0" smtClean="0"/>
              <a:t>_______</a:t>
            </a:r>
            <a:r>
              <a:rPr lang="en-US" dirty="0" smtClean="0"/>
              <a:t> </a:t>
            </a:r>
            <a:r>
              <a:rPr lang="en-US" dirty="0" smtClean="0"/>
              <a:t>have trees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-</a:t>
            </a:r>
            <a:r>
              <a:rPr lang="en-US" i="1" dirty="0" smtClean="0"/>
              <a:t>_______</a:t>
            </a:r>
            <a:r>
              <a:rPr lang="en-US" dirty="0" smtClean="0"/>
              <a:t> </a:t>
            </a:r>
            <a:r>
              <a:rPr lang="en-US" dirty="0" smtClean="0"/>
              <a:t>are dominated by grass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-_______</a:t>
            </a:r>
            <a:r>
              <a:rPr lang="en-US" i="1" dirty="0" smtClean="0"/>
              <a:t>bogs</a:t>
            </a:r>
            <a:r>
              <a:rPr lang="en-US" dirty="0" smtClean="0"/>
              <a:t> </a:t>
            </a:r>
            <a:r>
              <a:rPr lang="en-US" dirty="0" smtClean="0"/>
              <a:t>are usually acidic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og bodie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94745" y="3200400"/>
            <a:ext cx="4549255" cy="3657600"/>
          </a:xfrm>
        </p:spPr>
      </p:pic>
      <p:pic>
        <p:nvPicPr>
          <p:cNvPr id="5" name="Picture 4" descr="bog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476162" cy="3352800"/>
          </a:xfrm>
          <a:prstGeom prst="rect">
            <a:avLst/>
          </a:prstGeom>
        </p:spPr>
      </p:pic>
      <p:pic>
        <p:nvPicPr>
          <p:cNvPr id="7" name="Picture 6" descr="marsh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352801"/>
            <a:ext cx="4648200" cy="3505200"/>
          </a:xfrm>
          <a:prstGeom prst="rect">
            <a:avLst/>
          </a:prstGeom>
        </p:spPr>
      </p:pic>
      <p:pic>
        <p:nvPicPr>
          <p:cNvPr id="8" name="Picture 7" descr="swamp.bmp"/>
          <p:cNvPicPr>
            <a:picLocks noChangeAspect="1"/>
          </p:cNvPicPr>
          <p:nvPr/>
        </p:nvPicPr>
        <p:blipFill>
          <a:blip r:embed="rId5" cstate="print"/>
          <a:srcRect l="3226" t="4865" r="3226" b="5130"/>
          <a:stretch>
            <a:fillRect/>
          </a:stretch>
        </p:blipFill>
        <p:spPr>
          <a:xfrm>
            <a:off x="4333103" y="0"/>
            <a:ext cx="4810897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___________: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-along coasts; usually in an </a:t>
            </a:r>
            <a:r>
              <a:rPr lang="en-US" b="1" i="1" u="sng" dirty="0" smtClean="0"/>
              <a:t>________</a:t>
            </a:r>
            <a:r>
              <a:rPr lang="en-US" dirty="0" smtClean="0"/>
              <a:t>where </a:t>
            </a:r>
            <a:r>
              <a:rPr lang="en-US" dirty="0" smtClean="0"/>
              <a:t>river empties to ocean; high in nutrients</a:t>
            </a:r>
          </a:p>
          <a:p>
            <a:pPr>
              <a:buNone/>
            </a:pPr>
            <a:r>
              <a:rPr lang="en-US" dirty="0" smtClean="0"/>
              <a:t>____________: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-tropical and subtropical coasts; protect from erosion</a:t>
            </a:r>
          </a:p>
          <a:p>
            <a:pPr>
              <a:buNone/>
            </a:pPr>
            <a:r>
              <a:rPr lang="en-US" dirty="0" smtClean="0"/>
              <a:t>Coral Reefs:</a:t>
            </a:r>
          </a:p>
          <a:p>
            <a:pPr>
              <a:buNone/>
            </a:pPr>
            <a:r>
              <a:rPr lang="en-US" dirty="0" smtClean="0"/>
              <a:t>	-mutualistic relationship between </a:t>
            </a:r>
            <a:r>
              <a:rPr lang="en-US" dirty="0" smtClean="0"/>
              <a:t>_________ and __________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-dying because ocean level is rising and algae can’t photosynthesize; b/c pH is rising; b/c pollution and sedimentation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____________: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-between low and high tide</a:t>
            </a:r>
          </a:p>
          <a:p>
            <a:pPr>
              <a:buNone/>
            </a:pPr>
            <a:r>
              <a:rPr lang="en-US" dirty="0" smtClean="0"/>
              <a:t>	-special adaptations to survive in and out of water</a:t>
            </a:r>
          </a:p>
          <a:p>
            <a:pPr>
              <a:buNone/>
            </a:pPr>
            <a:r>
              <a:rPr lang="en-US" dirty="0" smtClean="0"/>
              <a:t>Ocean:</a:t>
            </a:r>
          </a:p>
          <a:p>
            <a:pPr>
              <a:buNone/>
            </a:pPr>
            <a:r>
              <a:rPr lang="en-US" dirty="0" smtClean="0"/>
              <a:t>	-intertidal zone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i="1" u="sng" dirty="0" err="1" smtClean="0"/>
              <a:t>photic</a:t>
            </a:r>
            <a:r>
              <a:rPr lang="en-US" i="1" u="sng" dirty="0" smtClean="0"/>
              <a:t> zone</a:t>
            </a:r>
            <a:r>
              <a:rPr lang="en-US" dirty="0" smtClean="0"/>
              <a:t>- light can reach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i="1" u="sng" dirty="0" err="1" smtClean="0"/>
              <a:t>aphotic</a:t>
            </a:r>
            <a:r>
              <a:rPr lang="en-US" i="1" u="sng" dirty="0" smtClean="0"/>
              <a:t> zone- </a:t>
            </a:r>
            <a:r>
              <a:rPr lang="en-US" dirty="0" smtClean="0"/>
              <a:t>no light; food webs depend on detritus from above or chemosynthesis around smokers</a:t>
            </a:r>
          </a:p>
          <a:p>
            <a:pPr>
              <a:buNone/>
            </a:pPr>
            <a:r>
              <a:rPr lang="en-US" sz="2400" dirty="0" smtClean="0">
                <a:hlinkClick r:id="rId2"/>
              </a:rPr>
              <a:t>http://www.youtube.com/watch?v=5JzUgi6YNlY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of aquatic biomes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Water quality tests</a:t>
            </a:r>
          </a:p>
          <a:p>
            <a:pPr marL="914400" lvl="1" indent="-514350">
              <a:buNone/>
            </a:pPr>
            <a:r>
              <a:rPr lang="en-US" dirty="0" smtClean="0"/>
              <a:t>-DO			-turbidity</a:t>
            </a:r>
          </a:p>
          <a:p>
            <a:pPr marL="914400" lvl="1" indent="-514350">
              <a:buNone/>
            </a:pPr>
            <a:r>
              <a:rPr lang="en-US" dirty="0" smtClean="0"/>
              <a:t>-temp</a:t>
            </a:r>
          </a:p>
          <a:p>
            <a:pPr marL="914400" lvl="1" indent="-514350">
              <a:buNone/>
            </a:pPr>
            <a:r>
              <a:rPr lang="en-US" dirty="0" smtClean="0"/>
              <a:t>-carbon dioxide</a:t>
            </a:r>
          </a:p>
          <a:p>
            <a:pPr marL="914400" lvl="1" indent="-91440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Macroinvertebrates</a:t>
            </a:r>
            <a:endParaRPr lang="en-US" dirty="0" smtClean="0"/>
          </a:p>
          <a:p>
            <a:pPr marL="914400" lvl="1" indent="-914400">
              <a:buNone/>
            </a:pPr>
            <a:r>
              <a:rPr lang="en-US" dirty="0" smtClean="0"/>
              <a:t>	-species have different range of tolerance for pollution and can be indicator species</a:t>
            </a:r>
          </a:p>
          <a:p>
            <a:pPr marL="914400" lvl="1" indent="-914400">
              <a:buNone/>
            </a:pPr>
            <a:r>
              <a:rPr lang="en-US" dirty="0" smtClean="0"/>
              <a:t>	-many are larvae of insects</a:t>
            </a:r>
          </a:p>
          <a:p>
            <a:pPr marL="914400" lvl="1" indent="-914400">
              <a:buNone/>
            </a:pPr>
            <a:r>
              <a:rPr lang="en-US" dirty="0" smtClean="0">
                <a:solidFill>
                  <a:srgbClr val="00B0F0"/>
                </a:solidFill>
              </a:rPr>
              <a:t>Maroon Lagoon water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Macroinvertebrate</a:t>
            </a:r>
            <a:r>
              <a:rPr lang="en-US" dirty="0" smtClean="0"/>
              <a:t>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Macroinvertebrate</a:t>
            </a:r>
            <a:r>
              <a:rPr lang="en-US" dirty="0"/>
              <a:t> </a:t>
            </a:r>
            <a:r>
              <a:rPr lang="en-US" dirty="0" smtClean="0"/>
              <a:t>sampling:</a:t>
            </a:r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://www.youtube.com/watch?v=IuNn4VqFtJI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1a. Atmosphere Composition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486400"/>
            <a:ext cx="8305800" cy="114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B0F0"/>
                </a:solidFill>
              </a:rPr>
              <a:t>Bonus: What was the earth’s earliest atmospheric composition? </a:t>
            </a:r>
          </a:p>
        </p:txBody>
      </p:sp>
      <p:graphicFrame>
        <p:nvGraphicFramePr>
          <p:cNvPr id="4197" name="Group 10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22333714"/>
              </p:ext>
            </p:extLst>
          </p:nvPr>
        </p:nvGraphicFramePr>
        <p:xfrm>
          <a:off x="1524000" y="1295400"/>
          <a:ext cx="6400800" cy="4053840"/>
        </p:xfrm>
        <a:graphic>
          <a:graphicData uri="http://schemas.openxmlformats.org/drawingml/2006/table">
            <a:tbl>
              <a:tblPr/>
              <a:tblGrid>
                <a:gridCol w="2286000"/>
                <a:gridCol w="1828800"/>
                <a:gridCol w="2286000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Component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Nitrogen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Oxygen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Argon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 Dioxide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334000" cy="868362"/>
          </a:xfrm>
        </p:spPr>
        <p:txBody>
          <a:bodyPr/>
          <a:lstStyle/>
          <a:p>
            <a:pPr eaLnBrk="1" hangingPunct="1"/>
            <a:r>
              <a:rPr lang="en-US" dirty="0" smtClean="0"/>
              <a:t>Layers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3733800" cy="4906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i="1" dirty="0" smtClean="0"/>
              <a:t>Five distinct layers have been identified using...</a:t>
            </a:r>
            <a:r>
              <a:rPr lang="en-US" dirty="0" smtClean="0"/>
              <a:t>thermal characteristics (temperature changes), chemical composition, movement, and density. 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838200"/>
            <a:ext cx="4953000" cy="598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Troposphere</a:t>
            </a:r>
            <a:endParaRPr lang="en-US" dirty="0"/>
          </a:p>
          <a:p>
            <a:pPr lvl="1"/>
            <a:r>
              <a:rPr lang="en-US" sz="3200" dirty="0" smtClean="0"/>
              <a:t>___________miles </a:t>
            </a:r>
            <a:r>
              <a:rPr lang="en-US" sz="3200" dirty="0" smtClean="0"/>
              <a:t>(6-20 km) high (thicker at equator and thinner at poles)</a:t>
            </a:r>
          </a:p>
          <a:p>
            <a:pPr lvl="1"/>
            <a:r>
              <a:rPr lang="en-US" sz="3200" dirty="0" smtClean="0"/>
              <a:t>62°F (17°C) to -60°F (-51°C)</a:t>
            </a:r>
          </a:p>
          <a:p>
            <a:pPr marL="457200" lvl="1" indent="-457200">
              <a:buNone/>
            </a:pPr>
            <a:r>
              <a:rPr lang="en-US" sz="3200" dirty="0" smtClean="0"/>
              <a:t>	-____________________________</a:t>
            </a:r>
            <a:endParaRPr lang="en-US" sz="3200" dirty="0"/>
          </a:p>
          <a:p>
            <a:pPr marL="457200" lvl="1" indent="-457200">
              <a:buNone/>
            </a:pPr>
            <a:r>
              <a:rPr lang="en-US" sz="3200" dirty="0" smtClean="0"/>
              <a:t>2</a:t>
            </a:r>
            <a:r>
              <a:rPr lang="en-US" sz="3200" dirty="0"/>
              <a:t>. </a:t>
            </a:r>
            <a:r>
              <a:rPr lang="en-US" sz="3200" dirty="0" smtClean="0"/>
              <a:t>Stratosphere</a:t>
            </a:r>
          </a:p>
          <a:p>
            <a:pPr lvl="1"/>
            <a:r>
              <a:rPr lang="en-US" dirty="0"/>
              <a:t>up to </a:t>
            </a:r>
            <a:r>
              <a:rPr lang="en-US" dirty="0" smtClean="0"/>
              <a:t>_________miles</a:t>
            </a:r>
            <a:endParaRPr lang="en-US" dirty="0"/>
          </a:p>
          <a:p>
            <a:pPr lvl="1"/>
            <a:r>
              <a:rPr lang="en-US" dirty="0"/>
              <a:t>Temperature rises from an average -76°F (-60°C) at </a:t>
            </a:r>
            <a:r>
              <a:rPr lang="en-US" dirty="0" err="1"/>
              <a:t>tropopause</a:t>
            </a:r>
            <a:r>
              <a:rPr lang="en-US" dirty="0"/>
              <a:t> to a maximum of about 5°F (-15°C) because absorbs UV radiation.</a:t>
            </a:r>
          </a:p>
          <a:p>
            <a:pPr marL="457200" lvl="1" indent="-457200">
              <a:buNone/>
            </a:pPr>
            <a:r>
              <a:rPr lang="en-US" dirty="0" smtClean="0"/>
              <a:t>	- 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3. Mesosphere</a:t>
            </a:r>
          </a:p>
          <a:p>
            <a:pPr lvl="1"/>
            <a:r>
              <a:rPr lang="en-US" sz="3200" dirty="0" smtClean="0"/>
              <a:t>Up </a:t>
            </a:r>
            <a:r>
              <a:rPr lang="en-US" sz="3200" dirty="0" smtClean="0"/>
              <a:t>to about </a:t>
            </a:r>
            <a:r>
              <a:rPr lang="en-US" sz="3200" dirty="0" smtClean="0"/>
              <a:t>______miles </a:t>
            </a:r>
            <a:r>
              <a:rPr lang="en-US" sz="3200" dirty="0" smtClean="0"/>
              <a:t>(85 km)</a:t>
            </a:r>
          </a:p>
          <a:p>
            <a:pPr lvl="1"/>
            <a:r>
              <a:rPr lang="en-US" sz="3200" dirty="0" smtClean="0"/>
              <a:t>Temperature decreases from about 5°F (-15°C) to as low as -184°F (-120°C).</a:t>
            </a:r>
          </a:p>
          <a:p>
            <a:pPr lvl="1"/>
            <a:r>
              <a:rPr lang="en-US" sz="3200" dirty="0" smtClean="0"/>
              <a:t>Friction with meteorites </a:t>
            </a:r>
            <a:r>
              <a:rPr lang="en-US" sz="3200" dirty="0" smtClean="0"/>
              <a:t>causes_____________________________</a:t>
            </a:r>
          </a:p>
          <a:p>
            <a:pPr marL="457200" lvl="1" indent="-457200">
              <a:buNone/>
            </a:pPr>
            <a:r>
              <a:rPr lang="en-US" sz="3200" dirty="0" smtClean="0"/>
              <a:t>4</a:t>
            </a:r>
            <a:r>
              <a:rPr lang="en-US" sz="3200" dirty="0"/>
              <a:t>. </a:t>
            </a:r>
            <a:r>
              <a:rPr lang="en-US" sz="3200" dirty="0" smtClean="0"/>
              <a:t>Thermosphere</a:t>
            </a:r>
          </a:p>
          <a:p>
            <a:pPr lvl="1"/>
            <a:r>
              <a:rPr lang="en-US" sz="3200" dirty="0"/>
              <a:t>Up to 430 miles (690 km)</a:t>
            </a:r>
          </a:p>
          <a:p>
            <a:pPr lvl="1"/>
            <a:r>
              <a:rPr lang="en-US" sz="3200" dirty="0"/>
              <a:t>Temperature </a:t>
            </a:r>
            <a:r>
              <a:rPr lang="en-US" sz="3200" dirty="0" smtClean="0"/>
              <a:t>___________with </a:t>
            </a:r>
            <a:r>
              <a:rPr lang="en-US" sz="3200" dirty="0"/>
              <a:t>height because of UV and x-ray radiation absorption and can reach as high as 3,600°F (2,000°C).</a:t>
            </a:r>
          </a:p>
          <a:p>
            <a:pPr marL="457200" lvl="1" indent="-457200">
              <a:buNone/>
            </a:pPr>
            <a:r>
              <a:rPr lang="en-US" dirty="0" smtClean="0"/>
              <a:t>	-_________________________________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5. Exosphere</a:t>
            </a:r>
          </a:p>
          <a:p>
            <a:pPr marL="0" indent="0">
              <a:buNone/>
            </a:pPr>
            <a:r>
              <a:rPr lang="en-US" dirty="0" smtClean="0"/>
              <a:t>	-Up </a:t>
            </a:r>
            <a:r>
              <a:rPr lang="en-US" dirty="0" smtClean="0"/>
              <a:t>to 6,200 miles (10,000 km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“outer space” with satellites orbiting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“6” Ionosphere</a:t>
            </a:r>
          </a:p>
          <a:p>
            <a:pPr lvl="1"/>
            <a:r>
              <a:rPr lang="en-US" dirty="0"/>
              <a:t>From 37 to 190 miles (60-300 km) (upper mesosphere and lower thermosphere)</a:t>
            </a:r>
          </a:p>
          <a:p>
            <a:pPr lvl="1"/>
            <a:r>
              <a:rPr lang="en-US" dirty="0"/>
              <a:t>UV and other radiation (from the sun), which causes temperatures to rise in the thermosphere, creates this layer</a:t>
            </a:r>
            <a:r>
              <a:rPr lang="en-US" dirty="0" smtClean="0"/>
              <a:t>. So, its density changes from day to night.</a:t>
            </a:r>
          </a:p>
          <a:p>
            <a:pPr lvl="1"/>
            <a:r>
              <a:rPr lang="en-US" dirty="0" smtClean="0"/>
              <a:t>Reflects radio waves and makes it possible for communication by radio.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1b. Unequal 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_________________________</a:t>
            </a:r>
            <a:endParaRPr lang="en-US" dirty="0" smtClean="0"/>
          </a:p>
          <a:p>
            <a:pPr marL="914400" lvl="1" indent="-514350">
              <a:buNone/>
            </a:pPr>
            <a:r>
              <a:rPr lang="en-US" sz="3200" dirty="0" smtClean="0"/>
              <a:t>Some energy is lost because of distance energy travels through atmosphere.</a:t>
            </a:r>
          </a:p>
          <a:p>
            <a:pPr marL="514350" indent="-514350">
              <a:buNone/>
            </a:pPr>
            <a:r>
              <a:rPr lang="en-US" dirty="0" smtClean="0"/>
              <a:t>2. Surface area that rays hit</a:t>
            </a:r>
          </a:p>
          <a:p>
            <a:pPr marL="514350" indent="-514350">
              <a:buNone/>
            </a:pPr>
            <a:r>
              <a:rPr lang="en-US" dirty="0" smtClean="0"/>
              <a:t>	At larger angles, the area the energy hits is larger making it not as effective at heating</a:t>
            </a:r>
          </a:p>
          <a:p>
            <a:pPr marL="514350" indent="-514350">
              <a:buNone/>
            </a:pPr>
            <a:r>
              <a:rPr lang="en-US" dirty="0" smtClean="0"/>
              <a:t>See fig 4.3, pg 90</a:t>
            </a:r>
          </a:p>
          <a:p>
            <a:pPr marL="514350" indent="-514350">
              <a:buNone/>
            </a:pPr>
            <a:r>
              <a:rPr lang="en-US" dirty="0" smtClean="0"/>
              <a:t>3. Some areas reflect more than others</a:t>
            </a:r>
            <a:r>
              <a:rPr lang="en-US" dirty="0" smtClean="0"/>
              <a:t>. This is called ______________.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See fig 4.4, pg 90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1c. Convection Currents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Four properties of air, along with unequal heating cause convection currents.</a:t>
            </a:r>
          </a:p>
          <a:p>
            <a:pPr marL="514350" indent="-514350">
              <a:buAutoNum type="arabicPeriod"/>
            </a:pPr>
            <a:r>
              <a:rPr lang="en-US" dirty="0" smtClean="0"/>
              <a:t>Air density—more dense air </a:t>
            </a:r>
            <a:r>
              <a:rPr lang="en-US" dirty="0" smtClean="0"/>
              <a:t>___________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Water vapor capacity—warmer air can hold </a:t>
            </a:r>
            <a:r>
              <a:rPr lang="en-US" dirty="0" smtClean="0"/>
              <a:t>___________ </a:t>
            </a:r>
            <a:r>
              <a:rPr lang="en-US" dirty="0" smtClean="0"/>
              <a:t>water vapor</a:t>
            </a:r>
          </a:p>
          <a:p>
            <a:pPr marL="914400" lvl="1" indent="-514350">
              <a:buNone/>
            </a:pPr>
            <a:r>
              <a:rPr lang="en-US" sz="3200" b="1" i="1" dirty="0" smtClean="0"/>
              <a:t>_____________- </a:t>
            </a:r>
            <a:r>
              <a:rPr lang="en-US" sz="3200" dirty="0" smtClean="0"/>
              <a:t>maximum amount of water that can be held in air at a given temperature</a:t>
            </a:r>
          </a:p>
          <a:p>
            <a:pPr marL="514350" lvl="1" indent="-514350">
              <a:buAutoNum type="arabicPeriod" startAt="3"/>
            </a:pPr>
            <a:r>
              <a:rPr lang="en-US" sz="3200" b="1" i="1" dirty="0" smtClean="0"/>
              <a:t>____________</a:t>
            </a:r>
            <a:r>
              <a:rPr lang="en-US" sz="3200" dirty="0" smtClean="0"/>
              <a:t>happens </a:t>
            </a:r>
            <a:r>
              <a:rPr lang="en-US" sz="3200" dirty="0" smtClean="0"/>
              <a:t>when air rises, pressure decreases and this lowers the temperature</a:t>
            </a:r>
          </a:p>
          <a:p>
            <a:pPr marL="514350" lvl="1" indent="-514350">
              <a:buAutoNum type="arabicPeriod" startAt="3"/>
            </a:pPr>
            <a:r>
              <a:rPr lang="en-US" sz="3200" b="1" i="1" dirty="0" smtClean="0"/>
              <a:t>____________</a:t>
            </a:r>
            <a:r>
              <a:rPr lang="en-US" sz="3200" dirty="0" smtClean="0"/>
              <a:t>occurs </a:t>
            </a:r>
            <a:r>
              <a:rPr lang="en-US" sz="3200" dirty="0" smtClean="0"/>
              <a:t>when energy is released from condensing water vapor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882</Words>
  <Application>Microsoft Office PowerPoint</Application>
  <PresentationFormat>On-screen Show (4:3)</PresentationFormat>
  <Paragraphs>179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Chapter 4: Global Climates and Biomes</vt:lpstr>
      <vt:lpstr>Global Processes that Determine Climate</vt:lpstr>
      <vt:lpstr>1a. Atmosphere Composition</vt:lpstr>
      <vt:lpstr>Layers</vt:lpstr>
      <vt:lpstr>PowerPoint Presentation</vt:lpstr>
      <vt:lpstr>PowerPoint Presentation</vt:lpstr>
      <vt:lpstr>PowerPoint Presentation</vt:lpstr>
      <vt:lpstr>1b. Unequal Heating</vt:lpstr>
      <vt:lpstr>1c. Convection Currents</vt:lpstr>
      <vt:lpstr>PowerPoint Presentation</vt:lpstr>
      <vt:lpstr>1d. Coriolis Effect</vt:lpstr>
      <vt:lpstr>3. Ocean Currents</vt:lpstr>
      <vt:lpstr>PowerPoint Presentation</vt:lpstr>
      <vt:lpstr>PowerPoint Presentation</vt:lpstr>
      <vt:lpstr>3c. Thermohaline Circulation</vt:lpstr>
      <vt:lpstr>El Nino/La Nina</vt:lpstr>
      <vt:lpstr>El Nino and us</vt:lpstr>
      <vt:lpstr>Rain Shadows</vt:lpstr>
      <vt:lpstr>Climatograph</vt:lpstr>
      <vt:lpstr>Terrestrial Biome Graphic Organizer</vt:lpstr>
      <vt:lpstr>Aquatic Biomes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Health of aquatic biomes</vt:lpstr>
      <vt:lpstr>Macroinvertebrate sampling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Global Climates and Biomes</dc:title>
  <dc:creator>Bailey Clan</dc:creator>
  <cp:lastModifiedBy>Maria Bailey</cp:lastModifiedBy>
  <cp:revision>62</cp:revision>
  <dcterms:created xsi:type="dcterms:W3CDTF">2011-09-01T12:33:35Z</dcterms:created>
  <dcterms:modified xsi:type="dcterms:W3CDTF">2013-08-28T20:14:47Z</dcterms:modified>
</cp:coreProperties>
</file>